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10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333" r:id="rId12"/>
    <p:sldId id="334" r:id="rId13"/>
    <p:sldId id="300" r:id="rId14"/>
    <p:sldId id="274" r:id="rId15"/>
    <p:sldId id="332" r:id="rId16"/>
    <p:sldId id="295" r:id="rId17"/>
    <p:sldId id="329" r:id="rId18"/>
    <p:sldId id="271" r:id="rId19"/>
    <p:sldId id="273" r:id="rId20"/>
    <p:sldId id="296" r:id="rId21"/>
    <p:sldId id="331" r:id="rId22"/>
    <p:sldId id="297" r:id="rId23"/>
    <p:sldId id="298" r:id="rId24"/>
    <p:sldId id="299" r:id="rId25"/>
    <p:sldId id="301" r:id="rId26"/>
    <p:sldId id="311" r:id="rId27"/>
    <p:sldId id="312" r:id="rId28"/>
    <p:sldId id="313" r:id="rId29"/>
    <p:sldId id="314" r:id="rId30"/>
    <p:sldId id="315" r:id="rId31"/>
    <p:sldId id="321" r:id="rId32"/>
    <p:sldId id="316" r:id="rId33"/>
    <p:sldId id="317" r:id="rId34"/>
    <p:sldId id="322" r:id="rId35"/>
    <p:sldId id="318" r:id="rId36"/>
    <p:sldId id="319" r:id="rId37"/>
    <p:sldId id="320" r:id="rId38"/>
    <p:sldId id="307" r:id="rId39"/>
    <p:sldId id="308" r:id="rId40"/>
    <p:sldId id="323" r:id="rId41"/>
    <p:sldId id="326" r:id="rId42"/>
    <p:sldId id="324" r:id="rId43"/>
    <p:sldId id="327" r:id="rId44"/>
    <p:sldId id="328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5"/>
    <p:restoredTop sz="92649"/>
  </p:normalViewPr>
  <p:slideViewPr>
    <p:cSldViewPr>
      <p:cViewPr varScale="1">
        <p:scale>
          <a:sx n="157" d="100"/>
          <a:sy n="157" d="100"/>
        </p:scale>
        <p:origin x="103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Hongjuwon\Desktop\expedia_&#53456;&#49353;&#44032;&#45733;_&#54028;&#50892;&#54588;&#48391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Hongjuwon\Desktop\expedia_&#53456;&#49353;&#44032;&#45733;_&#54028;&#50892;&#54588;&#48391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Hongjuwon\Desktop\expedia_&#53456;&#49353;&#44032;&#45733;_&#54028;&#50892;&#54588;&#48391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[expedia_탐색가능_파워피봇.xlsx]#package-cdd!피벗 테이블15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'#package-cdd'!$C$3</c:f>
              <c:strCache>
                <c:ptCount val="1"/>
                <c:pt idx="0">
                  <c:v>요약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'#package-cdd'!$B$4:$B$6</c:f>
              <c:strCache>
                <c:ptCount val="2"/>
                <c:pt idx="0">
                  <c:v>0</c:v>
                </c:pt>
                <c:pt idx="1">
                  <c:v>1</c:v>
                </c:pt>
              </c:strCache>
            </c:strRef>
          </c:cat>
          <c:val>
            <c:numRef>
              <c:f>'#package-cdd'!$C$4:$C$6</c:f>
              <c:numCache>
                <c:formatCode>General</c:formatCode>
                <c:ptCount val="2"/>
                <c:pt idx="0">
                  <c:v>33.43221418217684</c:v>
                </c:pt>
                <c:pt idx="1">
                  <c:v>53.95549845436725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BB9-47DD-A7C8-39E8F840B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5546064"/>
        <c:axId val="2135462640"/>
      </c:lineChart>
      <c:catAx>
        <c:axId val="213554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462640"/>
        <c:crosses val="autoZero"/>
        <c:auto val="1"/>
        <c:lblAlgn val="ctr"/>
        <c:lblOffset val="100"/>
        <c:noMultiLvlLbl val="0"/>
      </c:catAx>
      <c:valAx>
        <c:axId val="2135462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54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[expedia_탐색가능_파워피봇.xlsx]#day- cdd!피벗 테이블15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0615805034101205"/>
          <c:y val="0.0310981397979736"/>
          <c:w val="0.92869423596821"/>
          <c:h val="0.875607440808106"/>
        </c:manualLayout>
      </c:layout>
      <c:lineChart>
        <c:grouping val="standard"/>
        <c:varyColors val="0"/>
        <c:ser>
          <c:idx val="0"/>
          <c:order val="0"/>
          <c:tx>
            <c:strRef>
              <c:f>'#day- cdd'!$C$3</c:f>
              <c:strCache>
                <c:ptCount val="1"/>
                <c:pt idx="0">
                  <c:v>요약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'#day- cdd'!$B$4:$B$26</c:f>
              <c:strCach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354</c:v>
                </c:pt>
                <c:pt idx="11">
                  <c:v>355</c:v>
                </c:pt>
                <c:pt idx="12">
                  <c:v>356</c:v>
                </c:pt>
                <c:pt idx="13">
                  <c:v>357</c:v>
                </c:pt>
                <c:pt idx="14">
                  <c:v>358</c:v>
                </c:pt>
                <c:pt idx="15">
                  <c:v>359</c:v>
                </c:pt>
                <c:pt idx="16">
                  <c:v>360</c:v>
                </c:pt>
                <c:pt idx="17">
                  <c:v>361</c:v>
                </c:pt>
                <c:pt idx="18">
                  <c:v>362</c:v>
                </c:pt>
                <c:pt idx="19">
                  <c:v>363</c:v>
                </c:pt>
                <c:pt idx="20">
                  <c:v>364</c:v>
                </c:pt>
                <c:pt idx="21">
                  <c:v>365</c:v>
                </c:pt>
              </c:strCache>
            </c:strRef>
          </c:cat>
          <c:val>
            <c:numRef>
              <c:f>'#day- cdd'!$C$4:$C$26</c:f>
              <c:numCache>
                <c:formatCode>General</c:formatCode>
                <c:ptCount val="22"/>
                <c:pt idx="0">
                  <c:v>41.86810767537276</c:v>
                </c:pt>
                <c:pt idx="1">
                  <c:v>43.18541726003988</c:v>
                </c:pt>
                <c:pt idx="2">
                  <c:v>44.67198067632849</c:v>
                </c:pt>
                <c:pt idx="3">
                  <c:v>43.5350348763475</c:v>
                </c:pt>
                <c:pt idx="4">
                  <c:v>40.27275753037111</c:v>
                </c:pt>
                <c:pt idx="5">
                  <c:v>39.56295355587808</c:v>
                </c:pt>
                <c:pt idx="6">
                  <c:v>38.19410138248848</c:v>
                </c:pt>
                <c:pt idx="7">
                  <c:v>39.66914161535676</c:v>
                </c:pt>
                <c:pt idx="8">
                  <c:v>39.87756351392714</c:v>
                </c:pt>
                <c:pt idx="9">
                  <c:v>39.67796337937681</c:v>
                </c:pt>
                <c:pt idx="10">
                  <c:v>42.26951459494917</c:v>
                </c:pt>
                <c:pt idx="11">
                  <c:v>43.09371450208254</c:v>
                </c:pt>
                <c:pt idx="12">
                  <c:v>42.8020393449377</c:v>
                </c:pt>
                <c:pt idx="13">
                  <c:v>45.5260389268806</c:v>
                </c:pt>
                <c:pt idx="14">
                  <c:v>43.53108758421558</c:v>
                </c:pt>
                <c:pt idx="15">
                  <c:v>44.01811292856484</c:v>
                </c:pt>
                <c:pt idx="16">
                  <c:v>44.71370661261717</c:v>
                </c:pt>
                <c:pt idx="17">
                  <c:v>47.07439669634791</c:v>
                </c:pt>
                <c:pt idx="18">
                  <c:v>47.56204703446235</c:v>
                </c:pt>
                <c:pt idx="19">
                  <c:v>46.5261321278452</c:v>
                </c:pt>
                <c:pt idx="20">
                  <c:v>49.17204217708172</c:v>
                </c:pt>
                <c:pt idx="21">
                  <c:v>41.03042227940063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1A9-462C-896B-104945533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1803600"/>
        <c:axId val="2102031728"/>
      </c:lineChart>
      <c:catAx>
        <c:axId val="-207180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02031728"/>
        <c:crosses val="autoZero"/>
        <c:auto val="1"/>
        <c:lblAlgn val="ctr"/>
        <c:lblOffset val="100"/>
        <c:noMultiLvlLbl val="0"/>
      </c:catAx>
      <c:valAx>
        <c:axId val="2102031728"/>
        <c:scaling>
          <c:orientation val="minMax"/>
          <c:min val="35.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7180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[expedia_탐색가능_파워피봇.xlsx]#adult-cdd!피벗 테이블15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'#adult-cdd'!$C$3</c:f>
              <c:strCache>
                <c:ptCount val="1"/>
                <c:pt idx="0">
                  <c:v>요약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'#adult-cdd'!$B$4:$B$14</c:f>
              <c:strCach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strCache>
            </c:strRef>
          </c:cat>
          <c:val>
            <c:numRef>
              <c:f>'#adult-cdd'!$C$4:$C$14</c:f>
              <c:numCache>
                <c:formatCode>General</c:formatCode>
                <c:ptCount val="10"/>
                <c:pt idx="0">
                  <c:v>67.1836228287841</c:v>
                </c:pt>
                <c:pt idx="1">
                  <c:v>22.835020254176</c:v>
                </c:pt>
                <c:pt idx="2">
                  <c:v>41.82239712938065</c:v>
                </c:pt>
                <c:pt idx="3">
                  <c:v>42.74294988133463</c:v>
                </c:pt>
                <c:pt idx="4">
                  <c:v>50.10227231753312</c:v>
                </c:pt>
                <c:pt idx="5">
                  <c:v>50.33091059504815</c:v>
                </c:pt>
                <c:pt idx="6">
                  <c:v>57.10453953398621</c:v>
                </c:pt>
                <c:pt idx="7">
                  <c:v>49.23781291172596</c:v>
                </c:pt>
                <c:pt idx="8">
                  <c:v>57.70245775729645</c:v>
                </c:pt>
                <c:pt idx="9">
                  <c:v>55.84392523364485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D8F-4F19-B0A6-9AC1D8A7B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8300496"/>
        <c:axId val="-2098932064"/>
      </c:lineChart>
      <c:catAx>
        <c:axId val="-209830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98932064"/>
        <c:crosses val="autoZero"/>
        <c:auto val="1"/>
        <c:lblAlgn val="ctr"/>
        <c:lblOffset val="100"/>
        <c:noMultiLvlLbl val="0"/>
      </c:catAx>
      <c:valAx>
        <c:axId val="-2098932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0983004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 xmlns:c16r2="http://schemas.microsoft.com/office/drawing/2015/06/chart"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FBEB-CF97-4448-805E-65E3CEFCB7D2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12846-9868-4A5C-B0AC-9949AB1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2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12846-9868-4A5C-B0AC-9949AB1D8D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5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33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1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8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1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9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7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8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1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7A96-F5D4-467C-A959-C335E95E5E93}" type="datetimeFigureOut">
              <a:rPr lang="ko-KR" altLang="en-US" smtClean="0"/>
              <a:t>2016. 5. 28.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2EC45-EDA9-4D15-8CBC-CEEFDD9CCE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3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" y="967544"/>
            <a:ext cx="9121110" cy="51257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73395" y="2149692"/>
            <a:ext cx="7370605" cy="77525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Expedia</a:t>
            </a:r>
            <a:r>
              <a:rPr lang="en-US" altLang="ko-KR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Hotel Recommendation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1342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" y="1041462"/>
            <a:ext cx="9159416" cy="5142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Set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52609"/>
              </p:ext>
            </p:extLst>
          </p:nvPr>
        </p:nvGraphicFramePr>
        <p:xfrm>
          <a:off x="1286407" y="1436263"/>
          <a:ext cx="7128792" cy="4080966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7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5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104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Column name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 type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srch_ci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Checkin</a:t>
                      </a:r>
                      <a:r>
                        <a:rPr lang="en-US" sz="1200" dirty="0"/>
                        <a:t> date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srch_co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Checkout date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string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srch_adults_cnt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number of adults specified in the hotel room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72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srch_children_cnt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number of (extra occupancy) children specified in the hotel room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srch_rm_cnt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number of hotel rooms specified in the search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72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srch_destination_id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the destination where the hotel search was performed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4781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srch_destination_type_id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of destination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81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hotel_continent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Hotel continent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478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hotel_country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Hotel country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478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hotel_market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Hotel market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1094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is_booking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 if a booking, 0 if a click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tinyint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072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cnt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Numer of similar events in the context of the same user session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bigint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05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hotel_cluster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a hotel cluster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6952" y="1323756"/>
            <a:ext cx="738664" cy="26234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train/test.csv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8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"/>
          <a:stretch/>
        </p:blipFill>
        <p:spPr>
          <a:xfrm>
            <a:off x="0" y="1093812"/>
            <a:ext cx="9144000" cy="4988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Set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40763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286407" y="1456141"/>
          <a:ext cx="7128792" cy="98256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7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5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104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Column name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 type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srch_destination_id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ID of the destination where the hotel search was performed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d1-d149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latent description of search regions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double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6952" y="1323756"/>
            <a:ext cx="738664" cy="32278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destinations.csv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9" y="2852711"/>
            <a:ext cx="7381875" cy="18762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17888" y="6082748"/>
            <a:ext cx="6999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55555"/>
                </a:solidFill>
                <a:latin typeface="Open Sans" charset="0"/>
              </a:rPr>
              <a:t>destinations.csv</a:t>
            </a:r>
            <a:r>
              <a:rPr lang="en-US" altLang="ko-KR" dirty="0">
                <a:solidFill>
                  <a:srgbClr val="555555"/>
                </a:solidFill>
                <a:latin typeface="Open Sans" charset="0"/>
              </a:rPr>
              <a:t> data consists of features extracted from hotel reviews text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09" y="4005064"/>
            <a:ext cx="73818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1331640" y="4551563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943708" y="3212976"/>
            <a:ext cx="53645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"/>
          <a:stretch/>
        </p:blipFill>
        <p:spPr>
          <a:xfrm>
            <a:off x="0" y="1093812"/>
            <a:ext cx="9144000" cy="498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Set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7158" y="1334912"/>
            <a:ext cx="7507290" cy="447035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952" y="1323756"/>
            <a:ext cx="738664" cy="32278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destinations.csv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67" y="1093812"/>
            <a:ext cx="6472296" cy="550354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756027" y="2460997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66660" y="2460997"/>
            <a:ext cx="792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13612" y="2581498"/>
            <a:ext cx="11530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919060" y="2581498"/>
            <a:ext cx="8131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845939" y="2581498"/>
            <a:ext cx="966421" cy="1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491880" y="2711302"/>
            <a:ext cx="966421" cy="1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1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11180"/>
            <a:ext cx="738664" cy="4409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Destination Data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78" y="1556792"/>
            <a:ext cx="7391449" cy="377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/>
        </p:blipFill>
        <p:spPr>
          <a:xfrm>
            <a:off x="-10346" y="987017"/>
            <a:ext cx="9154345" cy="5075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1334912"/>
            <a:ext cx="8064896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1" y="1863917"/>
            <a:ext cx="3464821" cy="33403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86" y="1863917"/>
            <a:ext cx="3386588" cy="3340333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4467631" y="1449490"/>
            <a:ext cx="4524498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200" dirty="0" smtClean="0"/>
              <a:t>패키지 예약 여부 </a:t>
            </a:r>
            <a:r>
              <a:rPr kumimoji="1" lang="en-US" altLang="ko-KR" sz="1200" dirty="0" smtClean="0"/>
              <a:t>(1=</a:t>
            </a:r>
            <a:r>
              <a:rPr kumimoji="1" lang="ko-KR" altLang="en-US" sz="1200" dirty="0" smtClean="0"/>
              <a:t> 패키지</a:t>
            </a:r>
            <a:r>
              <a:rPr kumimoji="1" lang="en-US" altLang="ko-KR" sz="1200" dirty="0" smtClean="0"/>
              <a:t> / 0= </a:t>
            </a:r>
            <a:r>
              <a:rPr kumimoji="1" lang="ko-KR" altLang="en-US" sz="1200" dirty="0" smtClean="0"/>
              <a:t>그 외</a:t>
            </a:r>
            <a:r>
              <a:rPr kumimoji="1" lang="en-US" altLang="ko-KR" sz="1200" dirty="0" smtClean="0"/>
              <a:t>)</a:t>
            </a:r>
            <a:endParaRPr kumimoji="1" lang="ko-KR" altLang="en-US" sz="1200" dirty="0"/>
          </a:p>
        </p:txBody>
      </p:sp>
      <p:sp>
        <p:nvSpPr>
          <p:cNvPr id="17" name="제목 3"/>
          <p:cNvSpPr txBox="1">
            <a:spLocks/>
          </p:cNvSpPr>
          <p:nvPr/>
        </p:nvSpPr>
        <p:spPr>
          <a:xfrm>
            <a:off x="844723" y="1372000"/>
            <a:ext cx="3488785" cy="557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200" dirty="0" smtClean="0"/>
              <a:t>Mobile</a:t>
            </a:r>
            <a:r>
              <a:rPr kumimoji="1" lang="ko-KR" altLang="en-US" sz="1200" dirty="0" smtClean="0"/>
              <a:t> 기기로 접속 여부 </a:t>
            </a:r>
            <a:r>
              <a:rPr kumimoji="1" lang="en-US" altLang="ko-KR" sz="1200" dirty="0" smtClean="0"/>
              <a:t>(1=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mobile / 0= </a:t>
            </a:r>
            <a:r>
              <a:rPr kumimoji="1" lang="ko-KR" altLang="en-US" sz="1200" dirty="0" smtClean="0"/>
              <a:t>그 외</a:t>
            </a:r>
            <a:r>
              <a:rPr kumimoji="1" lang="en-US" altLang="ko-KR" sz="1200" dirty="0" smtClean="0"/>
              <a:t>)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024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/>
        </p:blipFill>
        <p:spPr>
          <a:xfrm>
            <a:off x="-10346" y="987017"/>
            <a:ext cx="9154345" cy="5075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1340768"/>
            <a:ext cx="8064896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4467" y="5547104"/>
            <a:ext cx="3652449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350" dirty="0"/>
              <a:t>Y: </a:t>
            </a:r>
            <a:r>
              <a:rPr kumimoji="1" lang="ko-KR" altLang="en-US" sz="1350" dirty="0"/>
              <a:t>체크인</a:t>
            </a:r>
            <a:r>
              <a:rPr kumimoji="1" lang="en-US" altLang="ko-KR" sz="1350" dirty="0"/>
              <a:t>-</a:t>
            </a:r>
            <a:r>
              <a:rPr kumimoji="1" lang="ko-KR" altLang="en-US" sz="1350" dirty="0"/>
              <a:t>예약 기간 </a:t>
            </a:r>
            <a:r>
              <a:rPr kumimoji="1" lang="en-US" altLang="ko-KR" sz="1350" dirty="0"/>
              <a:t>X: Package </a:t>
            </a:r>
            <a:r>
              <a:rPr kumimoji="1" lang="ko-KR" altLang="en-US" sz="1350" dirty="0"/>
              <a:t>여부</a:t>
            </a:r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74505"/>
              </p:ext>
            </p:extLst>
          </p:nvPr>
        </p:nvGraphicFramePr>
        <p:xfrm>
          <a:off x="767753" y="1716945"/>
          <a:ext cx="7836695" cy="3675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419" y="4343890"/>
            <a:ext cx="2600325" cy="6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334912"/>
            <a:ext cx="8208912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1242541" y="1145071"/>
            <a:ext cx="3555870" cy="1054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 smtClean="0"/>
              <a:t>Date_time_dy</a:t>
            </a:r>
            <a:endParaRPr kumimoji="1" lang="ko-KR" altLang="en-US" sz="28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6" y="1986038"/>
            <a:ext cx="3733629" cy="3321284"/>
          </a:xfrm>
          <a:prstGeom prst="rect">
            <a:avLst/>
          </a:prstGeom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5830024" y="1181676"/>
            <a:ext cx="1742811" cy="1054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smtClean="0"/>
              <a:t>Scrchi_dy</a:t>
            </a:r>
            <a:endParaRPr kumimoji="1"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49" y="1962414"/>
            <a:ext cx="3897099" cy="34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1334912"/>
            <a:ext cx="8208912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319543"/>
              </p:ext>
            </p:extLst>
          </p:nvPr>
        </p:nvGraphicFramePr>
        <p:xfrm>
          <a:off x="755576" y="1526316"/>
          <a:ext cx="7632848" cy="3923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37431" y="5810017"/>
            <a:ext cx="2986070" cy="219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825" dirty="0"/>
              <a:t>* </a:t>
            </a:r>
            <a:r>
              <a:rPr kumimoji="1" lang="ko-KR" altLang="en-US" sz="825" dirty="0"/>
              <a:t>연초 기준 </a:t>
            </a:r>
            <a:r>
              <a:rPr kumimoji="1" lang="en-US" altLang="ko-KR" sz="825" dirty="0"/>
              <a:t>1</a:t>
            </a:r>
            <a:r>
              <a:rPr kumimoji="1" lang="ko-KR" altLang="en-US" sz="825" dirty="0"/>
              <a:t>월</a:t>
            </a:r>
            <a:r>
              <a:rPr kumimoji="1" lang="en-US" altLang="ko-KR" sz="825" dirty="0"/>
              <a:t>1</a:t>
            </a:r>
            <a:r>
              <a:rPr kumimoji="1" lang="ko-KR" altLang="en-US" sz="825" dirty="0"/>
              <a:t>일</a:t>
            </a:r>
            <a:r>
              <a:rPr kumimoji="1" lang="en-US" altLang="ko-KR" sz="825" dirty="0"/>
              <a:t>~1</a:t>
            </a:r>
            <a:r>
              <a:rPr kumimoji="1" lang="ko-KR" altLang="en-US" sz="825" dirty="0"/>
              <a:t>월</a:t>
            </a:r>
            <a:r>
              <a:rPr kumimoji="1" lang="en-US" altLang="ko-KR" sz="825" dirty="0"/>
              <a:t>10</a:t>
            </a:r>
            <a:r>
              <a:rPr kumimoji="1" lang="ko-KR" altLang="en-US" sz="825" dirty="0"/>
              <a:t>일 연말 기준 </a:t>
            </a:r>
            <a:r>
              <a:rPr kumimoji="1" lang="en-US" altLang="ko-KR" sz="825" dirty="0"/>
              <a:t>12</a:t>
            </a:r>
            <a:r>
              <a:rPr kumimoji="1" lang="ko-KR" altLang="en-US" sz="825" dirty="0"/>
              <a:t>월</a:t>
            </a:r>
            <a:r>
              <a:rPr kumimoji="1" lang="en-US" altLang="ko-KR" sz="825" dirty="0"/>
              <a:t>20~12</a:t>
            </a:r>
            <a:r>
              <a:rPr kumimoji="1" lang="ko-KR" altLang="en-US" sz="825" dirty="0"/>
              <a:t>월</a:t>
            </a:r>
            <a:r>
              <a:rPr kumimoji="1" lang="en-US" altLang="ko-KR" sz="825" dirty="0"/>
              <a:t>31</a:t>
            </a:r>
            <a:r>
              <a:rPr kumimoji="1" lang="ko-KR" altLang="en-US" sz="825" dirty="0"/>
              <a:t>일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9818" y="5665748"/>
            <a:ext cx="3652449" cy="507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350" dirty="0"/>
              <a:t>Y: </a:t>
            </a:r>
            <a:r>
              <a:rPr kumimoji="1" lang="ko-KR" altLang="en-US" sz="1350" dirty="0"/>
              <a:t>체크인</a:t>
            </a:r>
            <a:r>
              <a:rPr kumimoji="1" lang="en-US" altLang="ko-KR" sz="1350" dirty="0"/>
              <a:t>-</a:t>
            </a:r>
            <a:r>
              <a:rPr kumimoji="1" lang="ko-KR" altLang="en-US" sz="1350" dirty="0"/>
              <a:t>예약 기간 </a:t>
            </a:r>
            <a:r>
              <a:rPr kumimoji="1" lang="en-US" altLang="ko-KR" sz="1350" dirty="0"/>
              <a:t>X: </a:t>
            </a:r>
            <a:r>
              <a:rPr kumimoji="1" lang="ko-KR" altLang="en-US" sz="1350" dirty="0"/>
              <a:t>연초</a:t>
            </a:r>
            <a:r>
              <a:rPr kumimoji="1" lang="en-US" altLang="ko-KR" sz="1350" dirty="0"/>
              <a:t>,</a:t>
            </a:r>
            <a:r>
              <a:rPr kumimoji="1" lang="ko-KR" altLang="en-US" sz="1350" dirty="0"/>
              <a:t>연말 체크인 날짜</a:t>
            </a:r>
          </a:p>
        </p:txBody>
      </p:sp>
      <p:sp>
        <p:nvSpPr>
          <p:cNvPr id="14" name="타원 13"/>
          <p:cNvSpPr/>
          <p:nvPr/>
        </p:nvSpPr>
        <p:spPr>
          <a:xfrm>
            <a:off x="1187624" y="3466189"/>
            <a:ext cx="329119" cy="2465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타원 16"/>
          <p:cNvSpPr/>
          <p:nvPr/>
        </p:nvSpPr>
        <p:spPr>
          <a:xfrm>
            <a:off x="7668344" y="1916832"/>
            <a:ext cx="329119" cy="2465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타원 18"/>
          <p:cNvSpPr/>
          <p:nvPr/>
        </p:nvSpPr>
        <p:spPr>
          <a:xfrm>
            <a:off x="7968387" y="3670412"/>
            <a:ext cx="329119" cy="2465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05768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32" y="980728"/>
            <a:ext cx="9176431" cy="51519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1334912"/>
            <a:ext cx="8064896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제목 3"/>
          <p:cNvSpPr txBox="1">
            <a:spLocks/>
          </p:cNvSpPr>
          <p:nvPr/>
        </p:nvSpPr>
        <p:spPr>
          <a:xfrm>
            <a:off x="1051263" y="1099384"/>
            <a:ext cx="4588216" cy="1054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 err="1" smtClean="0"/>
              <a:t>Checkin_datetime_distance</a:t>
            </a:r>
            <a:endParaRPr kumimoji="1"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6" y="1842625"/>
            <a:ext cx="4241541" cy="3773102"/>
          </a:xfrm>
          <a:prstGeom prst="rect">
            <a:avLst/>
          </a:prstGeom>
        </p:spPr>
      </p:pic>
      <p:sp>
        <p:nvSpPr>
          <p:cNvPr id="19" name="제목 3"/>
          <p:cNvSpPr txBox="1">
            <a:spLocks/>
          </p:cNvSpPr>
          <p:nvPr/>
        </p:nvSpPr>
        <p:spPr>
          <a:xfrm>
            <a:off x="5888396" y="1505949"/>
            <a:ext cx="4660268" cy="1054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 err="1" smtClean="0"/>
              <a:t>Checkout_checkin_distance</a:t>
            </a:r>
            <a:endParaRPr kumimoji="1" lang="ko-KR" altLang="en-US" sz="20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43" y="1842626"/>
            <a:ext cx="4337580" cy="3773101"/>
          </a:xfrm>
          <a:prstGeom prst="rect">
            <a:avLst/>
          </a:prstGeom>
        </p:spPr>
      </p:pic>
      <p:sp>
        <p:nvSpPr>
          <p:cNvPr id="21" name="제목 3"/>
          <p:cNvSpPr txBox="1">
            <a:spLocks/>
          </p:cNvSpPr>
          <p:nvPr/>
        </p:nvSpPr>
        <p:spPr>
          <a:xfrm>
            <a:off x="5200111" y="967544"/>
            <a:ext cx="452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000" dirty="0" err="1" smtClean="0"/>
              <a:t>Checkout_checkin_distance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37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23756"/>
            <a:ext cx="738664" cy="2020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Train data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17" y="1786858"/>
            <a:ext cx="5452920" cy="4743295"/>
          </a:xfrm>
          <a:prstGeom prst="rect">
            <a:avLst/>
          </a:prstGeom>
        </p:spPr>
      </p:pic>
      <p:sp>
        <p:nvSpPr>
          <p:cNvPr id="11" name="제목 3"/>
          <p:cNvSpPr txBox="1">
            <a:spLocks/>
          </p:cNvSpPr>
          <p:nvPr/>
        </p:nvSpPr>
        <p:spPr>
          <a:xfrm>
            <a:off x="3626812" y="949143"/>
            <a:ext cx="452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 smtClean="0"/>
              <a:t>Float_distance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584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/>
        </p:blipFill>
        <p:spPr>
          <a:xfrm>
            <a:off x="-10346" y="987017"/>
            <a:ext cx="9154345" cy="50758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	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목차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54458" y="2108819"/>
            <a:ext cx="6624736" cy="2928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데이터 소개</a:t>
            </a:r>
          </a:p>
          <a:p>
            <a:pPr marL="342900" indent="-342900" algn="ctr">
              <a:buAutoNum type="arabicPeriod"/>
            </a:pPr>
            <a:endParaRPr lang="ko-KR" altLang="en-US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데이터 탐색</a:t>
            </a:r>
          </a:p>
          <a:p>
            <a:pPr marL="342900" indent="-342900" algn="ctr">
              <a:buAutoNum type="arabicPeriod"/>
            </a:pPr>
            <a:endParaRPr lang="ko-KR" altLang="en-US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400" b="1" dirty="0" smtClean="0">
                <a:solidFill>
                  <a:schemeClr val="tx1"/>
                </a:solidFill>
              </a:rPr>
              <a:t>모델링</a:t>
            </a:r>
          </a:p>
          <a:p>
            <a:pPr marL="342900" indent="-342900" algn="ctr">
              <a:buAutoNum type="arabicPeriod"/>
            </a:pPr>
            <a:endParaRPr lang="ko-KR" altLang="en-US" sz="2400" b="1" dirty="0" smtClean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2400" b="1" dirty="0" smtClean="0">
                <a:solidFill>
                  <a:schemeClr val="tx1"/>
                </a:solidFill>
              </a:rPr>
              <a:t>평가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1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4" y="1484278"/>
            <a:ext cx="8470272" cy="40996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560" y="6236806"/>
            <a:ext cx="781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성인수 평균에 있어서는 여름보다는 겨울에 수가 증가하는 경향이 있고 평균이 </a:t>
            </a:r>
            <a:r>
              <a:rPr lang="en-US" altLang="ko-KR" sz="1200" dirty="0" smtClean="0"/>
              <a:t>1.7~2.1</a:t>
            </a:r>
            <a:r>
              <a:rPr lang="ko-KR" altLang="en-US" sz="1200" dirty="0" smtClean="0"/>
              <a:t>사이의 분포를 갖는다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286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451522" y="1580746"/>
          <a:ext cx="7836695" cy="3675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207169" y="1009904"/>
            <a:ext cx="81724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50" b="1" dirty="0"/>
              <a:t>3</a:t>
            </a:r>
            <a:r>
              <a:rPr lang="ko-KR" altLang="en-US" sz="1350" b="1" dirty="0"/>
              <a:t>단계</a:t>
            </a:r>
            <a:r>
              <a:rPr lang="en-US" altLang="ko-KR" sz="1350" b="1" dirty="0"/>
              <a:t>.</a:t>
            </a:r>
            <a:r>
              <a:rPr lang="ko-KR" altLang="en-US" sz="1350" b="1" dirty="0"/>
              <a:t> 탐색 그래프</a:t>
            </a:r>
            <a:endParaRPr lang="en-US" altLang="ko-KR" sz="1350" b="1" dirty="0"/>
          </a:p>
          <a:p>
            <a:endParaRPr lang="ko-KR" altLang="en-US" sz="1350" dirty="0"/>
          </a:p>
        </p:txBody>
      </p:sp>
      <p:sp>
        <p:nvSpPr>
          <p:cNvPr id="13" name="타원 12"/>
          <p:cNvSpPr/>
          <p:nvPr/>
        </p:nvSpPr>
        <p:spPr>
          <a:xfrm>
            <a:off x="1691680" y="3933056"/>
            <a:ext cx="281539" cy="231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467544" y="6183867"/>
            <a:ext cx="3652449" cy="30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350" dirty="0"/>
              <a:t>Y: </a:t>
            </a:r>
            <a:r>
              <a:rPr kumimoji="1" lang="ko-KR" altLang="en-US" sz="1350" dirty="0"/>
              <a:t>체크인</a:t>
            </a:r>
            <a:r>
              <a:rPr kumimoji="1" lang="en-US" altLang="ko-KR" sz="1350" dirty="0"/>
              <a:t>-</a:t>
            </a:r>
            <a:r>
              <a:rPr kumimoji="1" lang="ko-KR" altLang="en-US" sz="1350" dirty="0"/>
              <a:t>예약 기간 </a:t>
            </a:r>
            <a:r>
              <a:rPr kumimoji="1" lang="en-US" altLang="ko-KR" sz="1350" dirty="0"/>
              <a:t>X: </a:t>
            </a:r>
            <a:r>
              <a:rPr kumimoji="1" lang="ko-KR" altLang="en-US" sz="1350" dirty="0"/>
              <a:t>예약 성인의 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78582" y="3499385"/>
            <a:ext cx="69085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아래쪽 화살표 16"/>
          <p:cNvSpPr/>
          <p:nvPr/>
        </p:nvSpPr>
        <p:spPr>
          <a:xfrm rot="10800000">
            <a:off x="6987942" y="3038576"/>
            <a:ext cx="599173" cy="325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732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2406" y="1286254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1334912"/>
            <a:ext cx="8064896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3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06" y="1484784"/>
            <a:ext cx="8875737" cy="42958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560" y="6230670"/>
            <a:ext cx="800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2013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, 2014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월 겨울시즌에 </a:t>
            </a:r>
            <a:r>
              <a:rPr lang="en-US" altLang="ko-KR" sz="1200" dirty="0" err="1" smtClean="0"/>
              <a:t>check_day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평균이 </a:t>
            </a:r>
            <a:r>
              <a:rPr lang="ko-KR" altLang="en-US" sz="1200" dirty="0" err="1" smtClean="0"/>
              <a:t>다른때보다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높은것으로</a:t>
            </a:r>
            <a:r>
              <a:rPr lang="ko-KR" altLang="en-US" sz="1200" dirty="0" smtClean="0"/>
              <a:t> 나타났다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286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23756"/>
            <a:ext cx="738664" cy="2020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Train data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32992"/>
            <a:ext cx="9144000" cy="4609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8701" y="6132743"/>
            <a:ext cx="8431558" cy="46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아이들의 수는 계절에 따라 크게 차이를 보이는 것 같지는 않고 시간이 흐름에 따라 점점 감소하는 추세를 보이는 것 같다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49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11180"/>
            <a:ext cx="738664" cy="4409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Destination Data</a:t>
            </a: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14160"/>
            <a:ext cx="9144000" cy="4609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89947" y="6258012"/>
            <a:ext cx="746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최대치를 보니 가을시즌에 같은 곳을 검색을 하는 인원이 많은 것으로 보인다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408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Description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688" y="1745699"/>
            <a:ext cx="6031902" cy="20400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33550" y="1281303"/>
            <a:ext cx="48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Hotel_cluster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따른 성인 평균수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5914" y="3870922"/>
            <a:ext cx="487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Hotel_cluster</a:t>
            </a:r>
            <a:r>
              <a:rPr lang="ko-KR" altLang="en-US" sz="24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따른 아이 평균수</a:t>
            </a:r>
            <a:endParaRPr lang="ko-KR" altLang="en-US" sz="24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354" y="4338049"/>
            <a:ext cx="6268570" cy="25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3568" y="1484784"/>
            <a:ext cx="1089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단계</a:t>
            </a:r>
            <a:r>
              <a:rPr lang="en-US" altLang="ko-KR" sz="1400" b="1" dirty="0" smtClean="0"/>
              <a:t>.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Destination </a:t>
            </a:r>
            <a:r>
              <a:rPr lang="ko-KR" altLang="en-US" sz="1400" b="1" dirty="0" smtClean="0"/>
              <a:t>파일 PCA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지역에 대한 감성분석 리뷰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컬럼이 무슨 의미를 갖는지는 모름</a:t>
            </a:r>
            <a:r>
              <a:rPr lang="en-US" altLang="ko-KR" sz="1400" b="1" dirty="0" smtClean="0"/>
              <a:t>)</a:t>
            </a:r>
          </a:p>
          <a:p>
            <a:r>
              <a:rPr lang="ko-KR" altLang="en-US" sz="1400" dirty="0" smtClean="0"/>
              <a:t>de </a:t>
            </a:r>
            <a:r>
              <a:rPr lang="ko-KR" altLang="en-US" sz="1400" dirty="0"/>
              <a:t>&lt;- read.csv("destinations.csv", header=T</a:t>
            </a:r>
            <a:r>
              <a:rPr lang="ko-KR" altLang="en-US" sz="1400" dirty="0" smtClean="0"/>
              <a:t>)</a:t>
            </a:r>
            <a:endParaRPr lang="en-US" altLang="ko-KR" sz="1400" dirty="0" smtClean="0"/>
          </a:p>
          <a:p>
            <a:r>
              <a:rPr lang="ko-KR" altLang="en-US" sz="1400" dirty="0" smtClean="0"/>
              <a:t>ir.pca </a:t>
            </a:r>
            <a:r>
              <a:rPr lang="ko-KR" altLang="en-US" sz="1400" dirty="0"/>
              <a:t>&lt;- prcomp(de, center = TRUE, scale. = TRUE</a:t>
            </a:r>
            <a:r>
              <a:rPr lang="ko-KR" altLang="en-US" sz="1400" dirty="0" smtClean="0"/>
              <a:t>)</a:t>
            </a:r>
            <a:endParaRPr lang="en-US" altLang="ko-KR" sz="1400" dirty="0" smtClean="0"/>
          </a:p>
          <a:p>
            <a:r>
              <a:rPr lang="ko-KR" altLang="en-US" sz="1400" dirty="0" smtClean="0"/>
              <a:t>de2 </a:t>
            </a:r>
            <a:r>
              <a:rPr lang="ko-KR" altLang="en-US" sz="1400" dirty="0"/>
              <a:t>&lt;- predict(ir.pca, newdate=de</a:t>
            </a:r>
            <a:r>
              <a:rPr lang="ko-KR" altLang="en-US" sz="1400" dirty="0" smtClean="0"/>
              <a:t>)</a:t>
            </a:r>
            <a:endParaRPr lang="en-US" altLang="ko-KR" sz="1400" dirty="0" smtClean="0"/>
          </a:p>
          <a:p>
            <a:r>
              <a:rPr lang="ko-KR" altLang="en-US" sz="1400" dirty="0" smtClean="0"/>
              <a:t>summary(ir.pca)</a:t>
            </a:r>
            <a:endParaRPr lang="en-US" altLang="ko-KR" sz="1400" dirty="0" smtClean="0"/>
          </a:p>
          <a:p>
            <a:r>
              <a:rPr lang="ko-KR" altLang="en-US" sz="1400" dirty="0" smtClean="0"/>
              <a:t>write.csv(de2</a:t>
            </a:r>
            <a:r>
              <a:rPr lang="ko-KR" altLang="en-US" sz="1400" dirty="0"/>
              <a:t>, "E:/kaggle/expedia/destinations2.csv", row.names=F)</a:t>
            </a:r>
          </a:p>
        </p:txBody>
      </p:sp>
      <p:pic>
        <p:nvPicPr>
          <p:cNvPr id="16" name="Shape 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436" y="3301068"/>
            <a:ext cx="4437061" cy="34250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773213"/>
              </p:ext>
            </p:extLst>
          </p:nvPr>
        </p:nvGraphicFramePr>
        <p:xfrm>
          <a:off x="5345171" y="2968892"/>
          <a:ext cx="3786018" cy="4498452"/>
        </p:xfrm>
        <a:graphic>
          <a:graphicData uri="http://schemas.openxmlformats.org/drawingml/2006/table">
            <a:tbl>
              <a:tblPr/>
              <a:tblGrid>
                <a:gridCol w="1081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8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8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08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08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08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93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&gt; summary(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ir.pca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)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36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Importance of components: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361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PC1     PC2     PC3    PC4     PC5     PC6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deviation     8.7581 2.87986 2.05774 1.8657 1.55363 1.44581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0.5114 0.05529 0.02823 0.0232 0.01609 0.01394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Proportion  0.5114 0.56665 0.59488 0.6181 0.63417 0.64811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 PC7     PC8     PC9   PC10    PC11    PC12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1.29545 1.24069 1.18812 1.1024 1.07980 1.07134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0.01119 0.01026 0.00941 0.0081 0.00777 0.00765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Proportion  0.65930 0.66956 0.67897 0.6871 0.69485 0.70250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PC13    PC14    PC15    PC16    PC17    PC18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ro-RO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1.05595 1.04190 1.02907 0.99095 0.97432 0.96494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0.00743 0.00724 0.00706 0.00655 0.00633 0.00621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5833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</a:t>
                      </a:r>
                      <a:r>
                        <a:rPr lang="it-IT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</a:t>
                      </a:r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0.70993 0.71717 0.72423 0.73077 0.73710 0.74331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PC19    PC20   PC21    PC22    PC23   PC24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0.95531 0.93219 0.9162 0.91101 0.89297 0.8912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0.00608 0.00579 0.0056 0.00553 0.00532 0.0053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ro-RO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Proportion  0.74939 0.75519 0.7608 0.76632 0.77163 0.7769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ro-RO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PC25    PC26    PC27    PC28    PC29    PC30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0.87678 0.86056 0.84467 0.84321 0.82707 0.82037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0.00512 0.00494 0.00476 0.00474 0.00456 0.00449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65833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Proportion  0.78205 0.78699 0.79175 0.79649 0.80105 0.80553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PC31    PC32   PC33    PC34    PC35    PC36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0.81356 0.79642 0.7844 0.77752 0.77367 0.75960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0.00441 0.00423 0.0041 0.00403 0.00399 0.00385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</a:t>
                      </a:r>
                      <a:r>
                        <a:rPr lang="it-IT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</a:t>
                      </a:r>
                      <a:r>
                        <a:rPr lang="it-I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0.80995 0.81417 0.8183 0.82231 0.82630 0.83014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PC37    PC38    PC39   PC40    PC41    PC42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0.75401 0.74885 0.74074 0.7353 0.72277 0.71048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0.00379 0.00374 0.00366 0.0036 0.00348 0.00337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</a:t>
                      </a:r>
                      <a:r>
                        <a:rPr lang="ro-RO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</a:t>
                      </a:r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0.83393 0.83767 0.84133 0.8449 0.84842 0.85178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                     PC43    PC44    PC45    PC46    PC47    PC48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Standard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deviation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   0.70175 0.69519 0.68776 0.68503 0.67574 0.67227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09361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 of Variance 0.00328 0.00322 0.00315 0.00313 0.00304 0.00301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165833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Cumulative </a:t>
                      </a:r>
                      <a:r>
                        <a:rPr lang="ro-RO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Proportion</a:t>
                      </a:r>
                      <a:r>
                        <a:rPr lang="ro-RO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  0.85507 0.85829 0.86144 0.86457 0.86761 0.87063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92028" y="2683961"/>
            <a:ext cx="446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/>
              <a:t>Pca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12</a:t>
            </a:r>
            <a:r>
              <a:rPr kumimoji="1" lang="ko-KR" altLang="en-US" b="1" dirty="0" smtClean="0"/>
              <a:t>개 축이면 해당데이터 </a:t>
            </a:r>
            <a:r>
              <a:rPr kumimoji="1" lang="en-US" altLang="ko-KR" b="1" dirty="0" smtClean="0"/>
              <a:t>70%</a:t>
            </a:r>
            <a:r>
              <a:rPr kumimoji="1" lang="ko-KR" altLang="en-US" b="1" dirty="0"/>
              <a:t> </a:t>
            </a:r>
            <a:r>
              <a:rPr kumimoji="1" lang="ko-KR" altLang="en-US" b="1" dirty="0" smtClean="0"/>
              <a:t>설명함</a:t>
            </a:r>
            <a:endParaRPr kumimoji="1"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47864" y="456142"/>
            <a:ext cx="8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Rcode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93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910" y="1295292"/>
            <a:ext cx="10896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/>
              <a:t>2</a:t>
            </a:r>
            <a:r>
              <a:rPr lang="ko-KR" altLang="en-US" sz="1300" b="1" dirty="0" smtClean="0"/>
              <a:t>단계</a:t>
            </a:r>
            <a:r>
              <a:rPr lang="en-US" altLang="ko-KR" sz="1300" b="1" dirty="0" smtClean="0"/>
              <a:t>.</a:t>
            </a:r>
            <a:r>
              <a:rPr lang="ko-KR" altLang="en-US" sz="1300" b="1" dirty="0" smtClean="0"/>
              <a:t> 데이터 전처리</a:t>
            </a:r>
            <a:r>
              <a:rPr lang="en-US" altLang="ko-KR" sz="1300" b="1" dirty="0" smtClean="0"/>
              <a:t>(MSSQL)</a:t>
            </a:r>
            <a:endParaRPr lang="ko-KR" altLang="en-US" sz="1300" dirty="0"/>
          </a:p>
          <a:p>
            <a:r>
              <a:rPr lang="en-US" altLang="ko-KR" sz="1300" dirty="0"/>
              <a:t>select *</a:t>
            </a:r>
          </a:p>
          <a:p>
            <a:r>
              <a:rPr lang="en-US" altLang="ko-KR" sz="1300" dirty="0"/>
              <a:t>into #temp</a:t>
            </a:r>
          </a:p>
          <a:p>
            <a:r>
              <a:rPr lang="en-US" altLang="ko-KR" sz="1300" dirty="0"/>
              <a:t>from(</a:t>
            </a:r>
          </a:p>
          <a:p>
            <a:r>
              <a:rPr lang="en-US" altLang="ko-KR" sz="1300" dirty="0"/>
              <a:t>select 0 as id, [</a:t>
            </a:r>
            <a:r>
              <a:rPr lang="en-US" altLang="ko-KR" sz="1300" dirty="0" err="1"/>
              <a:t>date_time</a:t>
            </a:r>
            <a:r>
              <a:rPr lang="en-US" altLang="ko-KR" sz="1300" dirty="0"/>
              <a:t>]  ,[</a:t>
            </a:r>
            <a:r>
              <a:rPr lang="en-US" altLang="ko-KR" sz="1300" dirty="0" err="1"/>
              <a:t>site_name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posa_continent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user_location_country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user_location_region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user_location_city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orig_destination_distance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user_id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is_mobile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is_package</a:t>
            </a:r>
            <a:r>
              <a:rPr lang="en-US" altLang="ko-KR" sz="1300" dirty="0"/>
              <a:t>] ,[channel] ,[</a:t>
            </a:r>
            <a:r>
              <a:rPr lang="en-US" altLang="ko-KR" sz="1300" dirty="0" err="1"/>
              <a:t>srch_ci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srch_co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srch_adults_cnt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srch_children_cnt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srch_rm_cnt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srch_destination_id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srch_destination_type_id</a:t>
            </a:r>
            <a:r>
              <a:rPr lang="en-US" altLang="ko-KR" sz="1300" dirty="0"/>
              <a:t>],[</a:t>
            </a:r>
            <a:r>
              <a:rPr lang="en-US" altLang="ko-KR" sz="1300" dirty="0" err="1"/>
              <a:t>hotel_continent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hotel_country</a:t>
            </a:r>
            <a:r>
              <a:rPr lang="en-US" altLang="ko-KR" sz="1300" dirty="0"/>
              <a:t>],[</a:t>
            </a:r>
            <a:r>
              <a:rPr lang="en-US" altLang="ko-KR" sz="1300" dirty="0" err="1"/>
              <a:t>hotel_market</a:t>
            </a:r>
            <a:r>
              <a:rPr lang="en-US" altLang="ko-KR" sz="1300" dirty="0"/>
              <a:t>], [</a:t>
            </a:r>
            <a:r>
              <a:rPr lang="en-US" altLang="ko-KR" sz="1300" dirty="0" err="1"/>
              <a:t>is_booking</a:t>
            </a:r>
            <a:r>
              <a:rPr lang="en-US" altLang="ko-KR" sz="1300" dirty="0"/>
              <a:t>], 'train' as </a:t>
            </a:r>
            <a:r>
              <a:rPr lang="en-US" altLang="ko-KR" sz="1300" dirty="0" err="1"/>
              <a:t>dateset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hotel_cluster</a:t>
            </a:r>
            <a:endParaRPr lang="en-US" altLang="ko-KR" sz="1300" dirty="0"/>
          </a:p>
          <a:p>
            <a:r>
              <a:rPr lang="en-US" altLang="ko-KR" sz="1300" dirty="0" smtClean="0"/>
              <a:t>From [</a:t>
            </a:r>
            <a:r>
              <a:rPr lang="en-US" altLang="ko-KR" sz="1300" dirty="0" err="1" smtClean="0"/>
              <a:t>dbo</a:t>
            </a:r>
            <a:r>
              <a:rPr lang="en-US" altLang="ko-KR" sz="1300" dirty="0"/>
              <a:t>].[train]</a:t>
            </a:r>
          </a:p>
          <a:p>
            <a:r>
              <a:rPr lang="en-US" altLang="ko-KR" sz="1300" dirty="0"/>
              <a:t>union all</a:t>
            </a:r>
          </a:p>
          <a:p>
            <a:r>
              <a:rPr lang="en-US" altLang="ko-KR" sz="1300" dirty="0"/>
              <a:t>select id, [</a:t>
            </a:r>
            <a:r>
              <a:rPr lang="en-US" altLang="ko-KR" sz="1300" dirty="0" err="1"/>
              <a:t>date_time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site_name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posa_continent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user_location_country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user_location_region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user_location_city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orig_destination_distance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user_id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is_mobile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is_package</a:t>
            </a:r>
            <a:r>
              <a:rPr lang="en-US" altLang="ko-KR" sz="1300" dirty="0"/>
              <a:t>] ,[channel] ,[</a:t>
            </a:r>
            <a:r>
              <a:rPr lang="en-US" altLang="ko-KR" sz="1300" dirty="0" err="1"/>
              <a:t>srch_ci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srch_co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srch_adults_cnt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srch_children_cnt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srch_rm_cnt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srch_destination_id</a:t>
            </a:r>
            <a:r>
              <a:rPr lang="en-US" altLang="ko-KR" sz="1300" dirty="0"/>
              <a:t>] ,[</a:t>
            </a:r>
            <a:r>
              <a:rPr lang="en-US" altLang="ko-KR" sz="1300" dirty="0" err="1"/>
              <a:t>srch_destination_type_id</a:t>
            </a:r>
            <a:r>
              <a:rPr lang="en-US" altLang="ko-KR" sz="1300" dirty="0"/>
              <a:t>],[</a:t>
            </a:r>
            <a:r>
              <a:rPr lang="en-US" altLang="ko-KR" sz="1300" dirty="0" err="1"/>
              <a:t>hotel_continent</a:t>
            </a:r>
            <a:r>
              <a:rPr lang="en-US" altLang="ko-KR" sz="1300" dirty="0"/>
              <a:t>]</a:t>
            </a:r>
          </a:p>
          <a:p>
            <a:r>
              <a:rPr lang="en-US" altLang="ko-KR" sz="1300" dirty="0"/>
              <a:t>      ,[</a:t>
            </a:r>
            <a:r>
              <a:rPr lang="en-US" altLang="ko-KR" sz="1300" dirty="0" err="1"/>
              <a:t>hotel_country</a:t>
            </a:r>
            <a:r>
              <a:rPr lang="en-US" altLang="ko-KR" sz="1300" dirty="0"/>
              <a:t>],[</a:t>
            </a:r>
            <a:r>
              <a:rPr lang="en-US" altLang="ko-KR" sz="1300" dirty="0" err="1"/>
              <a:t>hotel_market</a:t>
            </a:r>
            <a:r>
              <a:rPr lang="en-US" altLang="ko-KR" sz="1300" dirty="0"/>
              <a:t>], 1 as [</a:t>
            </a:r>
            <a:r>
              <a:rPr lang="en-US" altLang="ko-KR" sz="1300" dirty="0" err="1"/>
              <a:t>is_booking</a:t>
            </a:r>
            <a:r>
              <a:rPr lang="en-US" altLang="ko-KR" sz="1300" dirty="0"/>
              <a:t>],'test' as </a:t>
            </a:r>
            <a:r>
              <a:rPr lang="en-US" altLang="ko-KR" sz="1300" dirty="0" err="1"/>
              <a:t>dateset</a:t>
            </a:r>
            <a:r>
              <a:rPr lang="en-US" altLang="ko-KR" sz="1300" dirty="0"/>
              <a:t>, 0 as </a:t>
            </a:r>
            <a:r>
              <a:rPr lang="en-US" altLang="ko-KR" sz="1300" dirty="0" err="1"/>
              <a:t>hotel_cluster</a:t>
            </a:r>
            <a:endParaRPr lang="en-US" altLang="ko-KR" sz="1300" dirty="0"/>
          </a:p>
          <a:p>
            <a:r>
              <a:rPr lang="en-US" altLang="ko-KR" sz="1300" dirty="0" smtClean="0"/>
              <a:t>From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[</a:t>
            </a:r>
            <a:r>
              <a:rPr lang="en-US" altLang="ko-KR" sz="1300" dirty="0" err="1" smtClean="0"/>
              <a:t>dbo</a:t>
            </a:r>
            <a:r>
              <a:rPr lang="en-US" altLang="ko-KR" sz="1300" dirty="0"/>
              <a:t>].[test]</a:t>
            </a:r>
          </a:p>
          <a:p>
            <a:r>
              <a:rPr lang="is-IS" altLang="ko-KR" sz="1300" dirty="0"/>
              <a:t>)t</a:t>
            </a:r>
          </a:p>
          <a:p>
            <a:endParaRPr lang="en-US" altLang="ko-KR" sz="1300" b="1" dirty="0" smtClean="0"/>
          </a:p>
          <a:p>
            <a:r>
              <a:rPr lang="en-US" altLang="ko-KR" sz="1300" dirty="0"/>
              <a:t>select </a:t>
            </a:r>
            <a:r>
              <a:rPr lang="en-US" altLang="ko-KR" sz="1300" dirty="0" err="1"/>
              <a:t>site_name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posa_continent</a:t>
            </a:r>
            <a:r>
              <a:rPr lang="en-US" altLang="ko-KR" sz="1300" dirty="0"/>
              <a:t>, COUNT(*) </a:t>
            </a:r>
            <a:r>
              <a:rPr lang="en-US" altLang="ko-KR" sz="1300" dirty="0" err="1"/>
              <a:t>cnts</a:t>
            </a:r>
            <a:endParaRPr lang="en-US" altLang="ko-KR" sz="1300" dirty="0"/>
          </a:p>
          <a:p>
            <a:r>
              <a:rPr lang="en-US" altLang="ko-KR" sz="1300" dirty="0"/>
              <a:t>from #temp</a:t>
            </a:r>
          </a:p>
          <a:p>
            <a:r>
              <a:rPr lang="en-US" altLang="ko-KR" sz="1300" dirty="0"/>
              <a:t>group by </a:t>
            </a:r>
            <a:r>
              <a:rPr lang="en-US" altLang="ko-KR" sz="1300" dirty="0" err="1"/>
              <a:t>site_name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posa_continent</a:t>
            </a:r>
            <a:endParaRPr lang="en-US" altLang="ko-KR" sz="1300" dirty="0"/>
          </a:p>
          <a:p>
            <a:r>
              <a:rPr lang="en-US" altLang="ko-KR" sz="1300" dirty="0"/>
              <a:t>order by </a:t>
            </a:r>
            <a:r>
              <a:rPr lang="en-US" altLang="ko-KR" sz="1300" dirty="0" err="1"/>
              <a:t>cnts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desc</a:t>
            </a:r>
            <a:endParaRPr lang="en-US" altLang="ko-KR" sz="1300" dirty="0"/>
          </a:p>
          <a:p>
            <a:endParaRPr lang="ko-KR" altLang="en-US" sz="13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89693" y="4561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MS-SQL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7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28058"/>
              </p:ext>
            </p:extLst>
          </p:nvPr>
        </p:nvGraphicFramePr>
        <p:xfrm>
          <a:off x="578396" y="1815876"/>
          <a:ext cx="4038600" cy="56388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86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max_hotelcontinent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min_hotelcontinent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max_hotelcountry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min_hotelcountry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max_hotelmarket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min_hotelmarket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99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999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7521"/>
              </p:ext>
            </p:extLst>
          </p:nvPr>
        </p:nvGraphicFramePr>
        <p:xfrm>
          <a:off x="1371758" y="3241368"/>
          <a:ext cx="2578100" cy="2291080"/>
        </p:xfrm>
        <a:graphic>
          <a:graphicData uri="http://schemas.openxmlformats.org/drawingml/2006/table">
            <a:tbl>
              <a:tblPr/>
              <a:tblGrid>
                <a:gridCol w="6754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5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7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site_name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posa_continent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25394859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2789512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2483133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2141430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1886363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1014906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772576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752934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393932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1624" y="1407229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호텔 통계량</a:t>
            </a:r>
            <a:endParaRPr kumimoji="1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990" y="2788376"/>
            <a:ext cx="327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site_name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posa_continent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5894"/>
              </p:ext>
            </p:extLst>
          </p:nvPr>
        </p:nvGraphicFramePr>
        <p:xfrm>
          <a:off x="5452041" y="2041952"/>
          <a:ext cx="2984500" cy="3154680"/>
        </p:xfrm>
        <a:graphic>
          <a:graphicData uri="http://schemas.openxmlformats.org/drawingml/2006/table">
            <a:tbl>
              <a:tblPr/>
              <a:tblGrid>
                <a:gridCol w="1344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3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69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590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train/test 셋 합쳐서 booking=1인것중에서 건수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hotel_country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hotel_market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건수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68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182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169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198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144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106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105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22936" y="1503766"/>
            <a:ext cx="388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hotel_country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hotel_market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관계</a:t>
            </a:r>
            <a:endParaRPr kumimoji="1"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68512" y="5605252"/>
            <a:ext cx="7163115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 dirty="0" smtClean="0"/>
              <a:t>호텔 지역에 대해서 하나로 퉁치고 싶다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</a:t>
            </a:r>
          </a:p>
          <a:p>
            <a:r>
              <a:rPr kumimoji="1" lang="en-US" altLang="ko-KR" sz="1400" dirty="0" smtClean="0"/>
              <a:t>Factor</a:t>
            </a:r>
            <a:r>
              <a:rPr kumimoji="1" lang="ko-KR" altLang="en-US" sz="1400" dirty="0" smtClean="0"/>
              <a:t>화하면 좋지만 너무 많다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클래스가</a:t>
            </a:r>
            <a:r>
              <a:rPr kumimoji="1" lang="en-US" altLang="ko-KR" sz="1400" dirty="0" smtClean="0"/>
              <a:t>)</a:t>
            </a:r>
            <a:endParaRPr kumimoji="1" lang="ko-KR" altLang="en-US" sz="1400" dirty="0" smtClean="0"/>
          </a:p>
          <a:p>
            <a:r>
              <a:rPr kumimoji="1" lang="ko-KR" altLang="en-US" sz="1400" dirty="0" smtClean="0"/>
              <a:t>숫자로서 </a:t>
            </a:r>
            <a:r>
              <a:rPr kumimoji="1" lang="en-US" altLang="ko-KR" sz="1400" dirty="0" smtClean="0"/>
              <a:t>ordering</a:t>
            </a:r>
            <a:r>
              <a:rPr kumimoji="1" lang="ko-KR" altLang="en-US" sz="1400" dirty="0" smtClean="0"/>
              <a:t>이 되어있다면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가정</a:t>
            </a:r>
            <a:r>
              <a:rPr kumimoji="1" lang="en-US" altLang="ko-KR" sz="1400" dirty="0" smtClean="0"/>
              <a:t>)</a:t>
            </a:r>
            <a:r>
              <a:rPr kumimoji="1" lang="ko-KR" altLang="en-US" sz="1400" dirty="0" smtClean="0"/>
              <a:t> 단순 숫자 차이가 의미를 발생할 것으로 가정</a:t>
            </a:r>
            <a:endParaRPr kumimoji="1" lang="en-US" altLang="ko-KR" sz="1400" dirty="0"/>
          </a:p>
          <a:p>
            <a:r>
              <a:rPr kumimoji="1" lang="en-US" altLang="ko-KR" sz="1400" dirty="0" smtClean="0"/>
              <a:t>(1+hotel_continent) * </a:t>
            </a:r>
            <a:r>
              <a:rPr kumimoji="1" lang="en-US" altLang="ko-KR" sz="1400" dirty="0"/>
              <a:t>(</a:t>
            </a:r>
            <a:r>
              <a:rPr kumimoji="1" lang="en-US" altLang="ko-KR" sz="1400" dirty="0" smtClean="0"/>
              <a:t>1+hotel_country) * </a:t>
            </a:r>
            <a:r>
              <a:rPr kumimoji="1" lang="en-US" altLang="ko-KR" sz="1400" dirty="0"/>
              <a:t>(</a:t>
            </a:r>
            <a:r>
              <a:rPr kumimoji="1" lang="en-US" altLang="ko-KR" sz="1400" dirty="0" smtClean="0"/>
              <a:t>1+hotel_market) = </a:t>
            </a:r>
            <a:r>
              <a:rPr kumimoji="1" lang="en-US" altLang="ko-KR" sz="1400" dirty="0" err="1" smtClean="0"/>
              <a:t>hotel_region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 smtClean="0"/>
              <a:t>변수 생성</a:t>
            </a:r>
            <a:r>
              <a:rPr kumimoji="1" lang="en-US" altLang="ko-KR" sz="1400" dirty="0" smtClean="0"/>
              <a:t>. </a:t>
            </a:r>
            <a:endParaRPr kumimoji="1" lang="ko-KR" altLang="en-US" sz="1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289693" y="4561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MS-SQL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109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1412776"/>
            <a:ext cx="120681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select a.*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cast(hotel_continent+1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bigint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* cast(hotel_country+1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bigint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* cast(hotel_market+1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bigint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hotel_region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case when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a.posa_continent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=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a.hotel_continent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then 1 else 0 end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continent_IS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 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case when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a.user_location_country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=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a.hotel_country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then 1 else 0 end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country_IS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 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yy,convert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date_time_yy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dw,convert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date_time_dw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MONTH,convert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date_time_mm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dd,convert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date_time_dd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dy,convert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date_time_dy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qq,convert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date_time_qq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cast(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orig_destination_distance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as float)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float_distance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into #temp2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from #temp a</a:t>
            </a:r>
          </a:p>
          <a:p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select t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.*</a:t>
            </a:r>
            <a:r>
              <a:rPr lang="ko-KR" altLang="en-US" sz="1000" dirty="0" smtClean="0">
                <a:solidFill>
                  <a:prstClr val="black"/>
                </a:solidFill>
                <a:latin typeface="HelveticaNeue" charset="0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into 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#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isb1</a:t>
            </a:r>
            <a:r>
              <a:rPr lang="ko-KR" altLang="en-US" sz="1000" dirty="0" smtClean="0">
                <a:solidFill>
                  <a:prstClr val="black"/>
                </a:solidFill>
                <a:latin typeface="HelveticaNeue" charset="0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from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select a.*,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yy,srch_ci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srchci_yy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dw,srch_ci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as </a:t>
            </a:r>
            <a:r>
              <a:rPr lang="en-US" altLang="ko-KR" sz="1000" dirty="0" err="1" smtClean="0">
                <a:solidFill>
                  <a:prstClr val="black"/>
                </a:solidFill>
                <a:latin typeface="HelveticaNeue" charset="0"/>
              </a:rPr>
              <a:t>srchci_dw</a:t>
            </a:r>
            <a:r>
              <a:rPr lang="ko-KR" altLang="en-US" sz="1000" dirty="0">
                <a:solidFill>
                  <a:prstClr val="black"/>
                </a:solidFill>
                <a:latin typeface="HelveticaNeue" charset="0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MONTH,srch_ci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srchci_mm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dd,srch_ci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as </a:t>
            </a:r>
            <a:r>
              <a:rPr lang="en-US" altLang="ko-KR" sz="1000" dirty="0" err="1" smtClean="0">
                <a:solidFill>
                  <a:prstClr val="black"/>
                </a:solidFill>
                <a:latin typeface="HelveticaNeue" charset="0"/>
              </a:rPr>
              <a:t>srchci_dd</a:t>
            </a:r>
            <a:r>
              <a:rPr lang="ko-KR" altLang="en-US" sz="1000" dirty="0">
                <a:solidFill>
                  <a:prstClr val="black"/>
                </a:solidFill>
                <a:latin typeface="HelveticaNeue" charset="0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dy,srch_ci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srchci_dy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datename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qq,srch_ci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srchci_qq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DATEDIFF(DAY, convert(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date,date_time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checkin_datetime_distance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DATEDIFF(DAY,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srch_co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 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checkout_checkin_distance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from #temp2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a</a:t>
            </a:r>
            <a:r>
              <a:rPr lang="ko-KR" altLang="en-US" sz="1000" dirty="0" smtClean="0">
                <a:solidFill>
                  <a:prstClr val="black"/>
                </a:solidFill>
                <a:latin typeface="HelveticaNeue" charset="0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HelveticaNeue" charset="0"/>
              </a:rPr>
              <a:t>where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is_booking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= 1 and ISDATE(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= 1 and ISDATE(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srch_co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= 1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union all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select a.*,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srchci_yy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NULL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srchci_dw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srchci_mm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srchci_dd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srchci_dy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srchci_qq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checkin_datetime_distance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, 0 as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checkout_checkin_distance</a:t>
            </a:r>
            <a:endParaRPr lang="en-US" altLang="ko-KR" sz="1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from #temp2 a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where ISDATE(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srch_ci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) = 0 and </a:t>
            </a:r>
            <a:r>
              <a:rPr lang="en-US" altLang="ko-KR" sz="1000" dirty="0" err="1">
                <a:solidFill>
                  <a:prstClr val="black"/>
                </a:solidFill>
                <a:latin typeface="HelveticaNeue" charset="0"/>
              </a:rPr>
              <a:t>is_booking</a:t>
            </a:r>
            <a:r>
              <a:rPr lang="en-US" altLang="ko-KR" sz="1000" dirty="0">
                <a:solidFill>
                  <a:prstClr val="black"/>
                </a:solidFill>
                <a:latin typeface="HelveticaNeue" charset="0"/>
              </a:rPr>
              <a:t> = 1</a:t>
            </a:r>
          </a:p>
          <a:p>
            <a:r>
              <a:rPr lang="is-IS" altLang="ko-KR" sz="1000" dirty="0">
                <a:solidFill>
                  <a:prstClr val="black"/>
                </a:solidFill>
                <a:latin typeface="HelveticaNeue" charset="0"/>
              </a:rPr>
              <a:t>)t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2775" y="2484190"/>
            <a:ext cx="38379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/>
              <a:t>변수 생성</a:t>
            </a:r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호텔 지역</a:t>
            </a:r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유저 대륙 </a:t>
            </a:r>
            <a:r>
              <a:rPr kumimoji="1" lang="en-US" altLang="ko-KR" sz="1400" dirty="0" smtClean="0"/>
              <a:t>=</a:t>
            </a:r>
            <a:r>
              <a:rPr kumimoji="1" lang="ko-KR" altLang="en-US" sz="1400" dirty="0" smtClean="0"/>
              <a:t> 호텔 대륙 같은지 다른지</a:t>
            </a:r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유저 국가 </a:t>
            </a:r>
            <a:r>
              <a:rPr kumimoji="1" lang="en-US" altLang="ko-KR" sz="1400" dirty="0" smtClean="0"/>
              <a:t>=</a:t>
            </a:r>
            <a:r>
              <a:rPr kumimoji="1" lang="ko-KR" altLang="en-US" sz="1400" dirty="0" smtClean="0"/>
              <a:t> 호텔 국가 같은지 다른지</a:t>
            </a:r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시간에 관련된 변수</a:t>
            </a:r>
          </a:p>
          <a:p>
            <a:r>
              <a:rPr kumimoji="1" lang="ko-KR" altLang="en-US" sz="1400" dirty="0" smtClean="0"/>
              <a:t>예약일 날짜</a:t>
            </a:r>
            <a:r>
              <a:rPr kumimoji="1" lang="en-US" altLang="ko-KR" sz="1400" dirty="0" smtClean="0"/>
              <a:t>(365</a:t>
            </a:r>
            <a:r>
              <a:rPr kumimoji="1" lang="ko-KR" altLang="en-US" sz="1400" dirty="0" smtClean="0"/>
              <a:t>일 중에</a:t>
            </a:r>
            <a:r>
              <a:rPr kumimoji="1" lang="en-US" altLang="ko-KR" sz="1400" dirty="0" smtClean="0"/>
              <a:t>),</a:t>
            </a:r>
            <a:r>
              <a:rPr kumimoji="1" lang="ko-KR" altLang="en-US" sz="1400" dirty="0" smtClean="0"/>
              <a:t> </a:t>
            </a:r>
          </a:p>
          <a:p>
            <a:r>
              <a:rPr kumimoji="1" lang="ko-KR" altLang="en-US" sz="1400" dirty="0" smtClean="0"/>
              <a:t>체크인 날짜</a:t>
            </a:r>
            <a:r>
              <a:rPr kumimoji="1" lang="en-US" altLang="ko-KR" sz="1400" dirty="0" smtClean="0"/>
              <a:t>(365</a:t>
            </a:r>
            <a:r>
              <a:rPr kumimoji="1" lang="ko-KR" altLang="en-US" sz="1400" dirty="0" smtClean="0"/>
              <a:t>일 중에</a:t>
            </a:r>
            <a:r>
              <a:rPr kumimoji="1" lang="en-US" altLang="ko-KR" sz="1400" dirty="0" smtClean="0"/>
              <a:t>)</a:t>
            </a:r>
            <a:endParaRPr kumimoji="1" lang="ko-KR" altLang="en-US" sz="1400" dirty="0" smtClean="0"/>
          </a:p>
          <a:p>
            <a:r>
              <a:rPr kumimoji="1" lang="ko-KR" altLang="en-US" sz="1400" dirty="0" smtClean="0"/>
              <a:t>체크아웃</a:t>
            </a:r>
            <a:r>
              <a:rPr kumimoji="1" lang="en-US" altLang="ko-KR" sz="1400" dirty="0" smtClean="0"/>
              <a:t>-</a:t>
            </a:r>
            <a:r>
              <a:rPr kumimoji="1" lang="ko-KR" altLang="en-US" sz="1400" dirty="0" smtClean="0"/>
              <a:t>체크인 간격날짜</a:t>
            </a:r>
            <a:r>
              <a:rPr kumimoji="1" lang="en-US" altLang="ko-KR" sz="1400" dirty="0" smtClean="0"/>
              <a:t>,</a:t>
            </a:r>
            <a:endParaRPr kumimoji="1" lang="ko-KR" altLang="en-US" sz="1400" dirty="0" smtClean="0"/>
          </a:p>
          <a:p>
            <a:r>
              <a:rPr kumimoji="1" lang="ko-KR" altLang="en-US" sz="1400" dirty="0" smtClean="0"/>
              <a:t>예약</a:t>
            </a:r>
            <a:r>
              <a:rPr kumimoji="1" lang="en-US" altLang="ko-KR" sz="1400" dirty="0" smtClean="0"/>
              <a:t>-</a:t>
            </a:r>
            <a:r>
              <a:rPr kumimoji="1" lang="ko-KR" altLang="en-US" sz="1400" dirty="0" smtClean="0"/>
              <a:t>체크인 간격날짜</a:t>
            </a:r>
            <a:r>
              <a:rPr kumimoji="1" lang="en-US" altLang="ko-KR" sz="1400" dirty="0" smtClean="0"/>
              <a:t>,</a:t>
            </a:r>
            <a:endParaRPr kumimoji="1" lang="ko-KR" altLang="en-US" sz="1400" dirty="0" smtClean="0"/>
          </a:p>
          <a:p>
            <a:r>
              <a:rPr kumimoji="1" lang="ko-KR" altLang="en-US" sz="1400" dirty="0" smtClean="0"/>
              <a:t>체크인 시간 주말 유무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금토일이면 주말처리</a:t>
            </a:r>
            <a:r>
              <a:rPr kumimoji="1" lang="en-US" altLang="ko-KR" sz="1400" dirty="0"/>
              <a:t>)</a:t>
            </a:r>
            <a:endParaRPr kumimoji="1" lang="ko-KR" altLang="en-US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289693" y="4561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MS-SQL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69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/>
        </p:blipFill>
        <p:spPr>
          <a:xfrm>
            <a:off x="-10346" y="987017"/>
            <a:ext cx="9154345" cy="50758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	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988840"/>
            <a:ext cx="7848872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59642"/>
            <a:ext cx="2707823" cy="20196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59642"/>
            <a:ext cx="1905000" cy="1905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412202"/>
            <a:ext cx="2243689" cy="18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312" y="2880518"/>
            <a:ext cx="2995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/>
              <a:t>처음에 실수한것</a:t>
            </a:r>
            <a:r>
              <a:rPr kumimoji="1" lang="en-US" altLang="ko-KR" sz="1400" dirty="0" smtClean="0"/>
              <a:t>.</a:t>
            </a:r>
            <a:endParaRPr kumimoji="1" lang="ko-KR" altLang="en-US" sz="1400" dirty="0" smtClean="0"/>
          </a:p>
          <a:p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모든 데이터가 정상적일거라고 생각했지만</a:t>
            </a:r>
            <a:r>
              <a:rPr kumimoji="1" lang="is-IS" altLang="ko-KR" sz="1400" dirty="0" smtClean="0"/>
              <a:t>…</a:t>
            </a:r>
            <a:endParaRPr kumimoji="1" lang="ko-KR" altLang="en-US" sz="1400" dirty="0" smtClean="0"/>
          </a:p>
          <a:p>
            <a:endParaRPr kumimoji="1" lang="ko-KR" altLang="en-US" sz="1400" dirty="0"/>
          </a:p>
          <a:p>
            <a:r>
              <a:rPr kumimoji="1" lang="ko-KR" altLang="en-US" sz="1400" dirty="0" smtClean="0"/>
              <a:t>체크인시간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체크아웃 시간이 정상적이지 않은 값이 있음</a:t>
            </a:r>
            <a:r>
              <a:rPr kumimoji="1" lang="en-US" altLang="ko-KR" sz="1400" dirty="0" smtClean="0"/>
              <a:t>)</a:t>
            </a:r>
            <a:endParaRPr kumimoji="1" lang="ko-KR" altLang="en-US" sz="1400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7856"/>
              </p:ext>
            </p:extLst>
          </p:nvPr>
        </p:nvGraphicFramePr>
        <p:xfrm>
          <a:off x="1069975" y="1321425"/>
          <a:ext cx="3748100" cy="4812727"/>
        </p:xfrm>
        <a:graphic>
          <a:graphicData uri="http://schemas.openxmlformats.org/drawingml/2006/table">
            <a:tbl>
              <a:tblPr/>
              <a:tblGrid>
                <a:gridCol w="1335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14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79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6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date_time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srch_ci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srch_co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dateset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2015.12.3 21:37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2015.7.24 16:23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2015.5.16 20:18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2015.5.19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2015.9.27 12:17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2161-10-00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2016.1.22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2015.12.26 15:11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2015.6.29 17:20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2015.10.19 11:51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2015.10.21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2015.11.27 12:52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2015.12.29 8:57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2015.8.21 23:35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nb-NO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2015.5.20 12:16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2015.8.31 11:30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2015.7.31 20:03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2015.5.17 13:57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2015.7.1 10:51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2015.10.8 23:55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2015.6.14 3:17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2015.9.8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2015.12.8 21:04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is-I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2015.7.26 20:08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2015.8.6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2015.9.25 16:19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pt-B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2015.7.21 16:06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r" fontAlgn="ctr"/>
                      <a:r>
                        <a:rPr lang="hr-HR" sz="13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2015.5.29 3:17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charset="0"/>
                      </a:endParaRP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1129" marR="11129" marT="111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89693" y="4561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MS-SQL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30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385" y="1587567"/>
            <a:ext cx="810042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select id, </a:t>
            </a:r>
            <a:r>
              <a:rPr lang="en-US" altLang="ko-KR" sz="1400" dirty="0" err="1"/>
              <a:t>is_mobile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is_package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srch_adults_cnt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srch_children_cnt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srch_rm_cnt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hotel_region</a:t>
            </a:r>
            <a:r>
              <a:rPr lang="en-US" altLang="ko-KR" sz="1400" dirty="0"/>
              <a:t>,  </a:t>
            </a:r>
            <a:endParaRPr lang="ko-KR" altLang="en-US" sz="1400" dirty="0" smtClean="0"/>
          </a:p>
          <a:p>
            <a:r>
              <a:rPr lang="en-US" altLang="ko-KR" sz="1400" dirty="0" err="1" smtClean="0"/>
              <a:t>continent_IS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country_IS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date_time_dy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float_distance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srchci_dy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checkin_datetime_distance</a:t>
            </a:r>
            <a:r>
              <a:rPr lang="en-US" altLang="ko-KR" sz="1400" dirty="0"/>
              <a:t>, </a:t>
            </a:r>
            <a:endParaRPr lang="ko-KR" altLang="en-US" sz="1400" dirty="0" smtClean="0"/>
          </a:p>
          <a:p>
            <a:r>
              <a:rPr lang="en-US" altLang="ko-KR" sz="1400" dirty="0" err="1" smtClean="0"/>
              <a:t>checkout_checkin_distance</a:t>
            </a:r>
            <a:r>
              <a:rPr lang="en-US" altLang="ko-KR" sz="1400" dirty="0"/>
              <a:t>, case when </a:t>
            </a:r>
            <a:r>
              <a:rPr lang="en-US" altLang="ko-KR" sz="1400" dirty="0" err="1"/>
              <a:t>srchci_dw</a:t>
            </a:r>
            <a:r>
              <a:rPr lang="en-US" altLang="ko-KR" sz="1400" dirty="0"/>
              <a:t> in ('</a:t>
            </a:r>
            <a:r>
              <a:rPr lang="ko-KR" altLang="en-US" sz="1400" dirty="0"/>
              <a:t>금요일</a:t>
            </a:r>
            <a:r>
              <a:rPr lang="en-US" altLang="ko-KR" sz="1400" dirty="0"/>
              <a:t>', '</a:t>
            </a:r>
            <a:r>
              <a:rPr lang="ko-KR" altLang="en-US" sz="1400" dirty="0"/>
              <a:t>토요일</a:t>
            </a:r>
            <a:r>
              <a:rPr lang="en-US" altLang="ko-KR" sz="1400" dirty="0"/>
              <a:t>', '</a:t>
            </a:r>
            <a:r>
              <a:rPr lang="ko-KR" altLang="en-US" sz="1400" dirty="0"/>
              <a:t>일요일</a:t>
            </a:r>
            <a:r>
              <a:rPr lang="en-US" altLang="ko-KR" sz="1400" dirty="0"/>
              <a:t>') then 1 else 0 </a:t>
            </a:r>
            <a:r>
              <a:rPr lang="en-US" altLang="ko-KR" sz="1400" dirty="0" smtClean="0"/>
              <a:t>end</a:t>
            </a:r>
            <a:endParaRPr lang="ko-KR" altLang="en-US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as </a:t>
            </a:r>
            <a:r>
              <a:rPr lang="en-US" altLang="ko-KR" sz="1400" dirty="0" err="1" smtClean="0"/>
              <a:t>srchci_dw</a:t>
            </a:r>
            <a:r>
              <a:rPr lang="en-US" altLang="ko-KR" sz="1400" dirty="0" smtClean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(b.[pc1],0) </a:t>
            </a:r>
            <a:r>
              <a:rPr lang="en-US" altLang="ko-KR" sz="1400" dirty="0" smtClean="0"/>
              <a:t>pc1</a:t>
            </a:r>
            <a:r>
              <a:rPr lang="pt-BR" altLang="ko-KR" sz="1400" dirty="0" smtClean="0"/>
              <a:t>, </a:t>
            </a:r>
            <a:r>
              <a:rPr lang="pt-BR" altLang="ko-KR" sz="1400" dirty="0" err="1"/>
              <a:t>isnull</a:t>
            </a:r>
            <a:r>
              <a:rPr lang="pt-BR" altLang="ko-KR" sz="1400" dirty="0"/>
              <a:t>(b.[pc2],0) </a:t>
            </a:r>
            <a:r>
              <a:rPr lang="pt-BR" altLang="ko-KR" sz="1400" dirty="0" smtClean="0"/>
              <a:t>pc2</a:t>
            </a:r>
            <a:r>
              <a:rPr lang="en-US" altLang="ko-KR" sz="1400" dirty="0" smtClean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(b.[pc3],0) pc3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(b.[pc4],0) </a:t>
            </a:r>
            <a:r>
              <a:rPr lang="en-US" altLang="ko-KR" sz="1400" dirty="0" smtClean="0"/>
              <a:t>pc4,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(b.[pc5],0) </a:t>
            </a:r>
            <a:r>
              <a:rPr lang="en-US" altLang="ko-KR" sz="1400" dirty="0" smtClean="0"/>
              <a:t>pc5,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(b.[pc6],0) pc6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(b.[pc7],0) pc7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(b.[pc8],0) pc8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(b.[pc9],0) pc9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(b.[pc10],0) pc10</a:t>
            </a:r>
          </a:p>
          <a:p>
            <a:r>
              <a:rPr lang="en-US" altLang="ko-KR" sz="1400" dirty="0"/>
              <a:t>, </a:t>
            </a:r>
            <a:r>
              <a:rPr lang="en-US" altLang="ko-KR" sz="1400" dirty="0" err="1"/>
              <a:t>isnull</a:t>
            </a:r>
            <a:r>
              <a:rPr lang="en-US" altLang="ko-KR" sz="1400" dirty="0"/>
              <a:t>(b.[pc11],0) pc11</a:t>
            </a:r>
          </a:p>
          <a:p>
            <a:r>
              <a:rPr lang="pt-BR" altLang="ko-KR" sz="1400" dirty="0"/>
              <a:t>, </a:t>
            </a:r>
            <a:r>
              <a:rPr lang="pt-BR" altLang="ko-KR" sz="1400" dirty="0" err="1"/>
              <a:t>isnull</a:t>
            </a:r>
            <a:r>
              <a:rPr lang="pt-BR" altLang="ko-KR" sz="1400" dirty="0"/>
              <a:t>(b.[pc12],0) pc12</a:t>
            </a:r>
          </a:p>
          <a:p>
            <a:r>
              <a:rPr lang="pt-BR" altLang="ko-KR" sz="1400" dirty="0"/>
              <a:t>, </a:t>
            </a:r>
            <a:r>
              <a:rPr lang="pt-BR" altLang="ko-KR" sz="1400" dirty="0" err="1"/>
              <a:t>dateset</a:t>
            </a:r>
            <a:r>
              <a:rPr lang="pt-BR" altLang="ko-KR" sz="1400" dirty="0"/>
              <a:t>,</a:t>
            </a:r>
          </a:p>
          <a:p>
            <a:r>
              <a:rPr lang="pt-BR" altLang="ko-KR" sz="1400" dirty="0" err="1"/>
              <a:t>hotel_cluster</a:t>
            </a:r>
            <a:endParaRPr lang="pt-BR" altLang="ko-KR" sz="1400" dirty="0"/>
          </a:p>
          <a:p>
            <a:r>
              <a:rPr lang="pt-BR" altLang="ko-KR" sz="1400" dirty="0" err="1"/>
              <a:t>into</a:t>
            </a:r>
            <a:r>
              <a:rPr lang="pt-BR" altLang="ko-KR" sz="1400" dirty="0"/>
              <a:t> #isb2</a:t>
            </a:r>
          </a:p>
          <a:p>
            <a:r>
              <a:rPr lang="pt-BR" altLang="ko-KR" sz="1400" dirty="0" err="1"/>
              <a:t>from</a:t>
            </a:r>
            <a:r>
              <a:rPr lang="pt-BR" altLang="ko-KR" sz="1400" dirty="0"/>
              <a:t> #isb1 a</a:t>
            </a:r>
          </a:p>
          <a:p>
            <a:r>
              <a:rPr lang="pt-BR" altLang="ko-KR" sz="1400" dirty="0" err="1"/>
              <a:t>left</a:t>
            </a:r>
            <a:r>
              <a:rPr lang="pt-BR" altLang="ko-KR" sz="1400" dirty="0"/>
              <a:t> </a:t>
            </a:r>
            <a:r>
              <a:rPr lang="pt-BR" altLang="ko-KR" sz="1400" dirty="0" err="1"/>
              <a:t>join</a:t>
            </a:r>
            <a:r>
              <a:rPr lang="pt-BR" altLang="ko-KR" sz="1400" dirty="0"/>
              <a:t> </a:t>
            </a:r>
            <a:r>
              <a:rPr lang="en-US" altLang="ko-KR" sz="1400" dirty="0"/>
              <a:t>[</a:t>
            </a:r>
            <a:r>
              <a:rPr lang="pt-BR" altLang="ko-KR" sz="1400" dirty="0" err="1" smtClean="0"/>
              <a:t>dbo</a:t>
            </a:r>
            <a:r>
              <a:rPr lang="pt-BR" altLang="ko-KR" sz="1400" dirty="0"/>
              <a:t>].[</a:t>
            </a:r>
            <a:r>
              <a:rPr lang="pt-BR" altLang="ko-KR" sz="1400" dirty="0" err="1"/>
              <a:t>destinations_pca</a:t>
            </a:r>
            <a:r>
              <a:rPr lang="pt-BR" altLang="ko-KR" sz="1400" dirty="0"/>
              <a:t>] </a:t>
            </a:r>
            <a:r>
              <a:rPr lang="pt-BR" altLang="ko-KR" sz="1400" dirty="0" err="1"/>
              <a:t>b</a:t>
            </a:r>
            <a:endParaRPr lang="pt-BR" altLang="ko-KR" sz="1400" dirty="0"/>
          </a:p>
          <a:p>
            <a:r>
              <a:rPr lang="pt-BR" altLang="ko-KR" sz="1400" dirty="0" err="1"/>
              <a:t>on</a:t>
            </a:r>
            <a:r>
              <a:rPr lang="pt-BR" altLang="ko-KR" sz="1400" dirty="0"/>
              <a:t> </a:t>
            </a:r>
            <a:r>
              <a:rPr lang="pt-BR" altLang="ko-KR" sz="1400" dirty="0" err="1"/>
              <a:t>a.srch_destination_id</a:t>
            </a:r>
            <a:r>
              <a:rPr lang="pt-BR" altLang="ko-KR" sz="1400" dirty="0"/>
              <a:t> = b.[</a:t>
            </a:r>
            <a:r>
              <a:rPr lang="pt-BR" altLang="ko-KR" sz="1400" dirty="0" err="1"/>
              <a:t>srch_destination_id</a:t>
            </a:r>
            <a:r>
              <a:rPr lang="pt-BR" altLang="ko-KR" sz="1400" dirty="0"/>
              <a:t>]</a:t>
            </a:r>
            <a:endParaRPr kumimoji="1" lang="ko-KR" altLang="en-US" sz="1400" dirty="0" smtClean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719590"/>
              </p:ext>
            </p:extLst>
          </p:nvPr>
        </p:nvGraphicFramePr>
        <p:xfrm>
          <a:off x="3005002" y="2997448"/>
          <a:ext cx="1346200" cy="86360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없는 destination_id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dateset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cnts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test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2763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train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0"/>
                        </a:rPr>
                        <a:t>595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05002" y="3963831"/>
            <a:ext cx="570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Destination_id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desitnation.csv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파일에 없는 </a:t>
            </a:r>
            <a:r>
              <a:rPr kumimoji="1" lang="en-US" altLang="ko-KR" dirty="0" smtClean="0"/>
              <a:t>id</a:t>
            </a:r>
            <a:r>
              <a:rPr kumimoji="1" lang="ko-KR" altLang="en-US" dirty="0" smtClean="0"/>
              <a:t>값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건수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89693" y="45614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MS-SQL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347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1379488"/>
            <a:ext cx="11509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install.packages</a:t>
            </a:r>
            <a:r>
              <a:rPr lang="en-US" altLang="ko-KR" sz="1400" dirty="0"/>
              <a:t>("h2o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r>
              <a:rPr lang="en-US" altLang="ko-KR" sz="1400" dirty="0" smtClean="0"/>
              <a:t>library(h2o)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setwd</a:t>
            </a:r>
            <a:r>
              <a:rPr lang="en-US" altLang="ko-KR" sz="1400" dirty="0"/>
              <a:t>("/Users/</a:t>
            </a:r>
            <a:r>
              <a:rPr lang="en-US" altLang="ko-KR" sz="1400" dirty="0" err="1"/>
              <a:t>syleeie</a:t>
            </a:r>
            <a:r>
              <a:rPr lang="en-US" altLang="ko-KR" sz="1400" dirty="0"/>
              <a:t>/downloads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endParaRPr lang="ko-KR" altLang="en-US" sz="1400" dirty="0"/>
          </a:p>
          <a:p>
            <a:r>
              <a:rPr lang="en-US" altLang="ko-KR" sz="1400" dirty="0" smtClean="0"/>
              <a:t>library(</a:t>
            </a:r>
            <a:r>
              <a:rPr lang="en-US" altLang="ko-KR" sz="1400" dirty="0" err="1" smtClean="0"/>
              <a:t>data.table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expedia_train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fread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train_re.csv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expedia_test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&lt;-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fread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test_re.csv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r>
              <a:rPr lang="en-US" altLang="ko-KR" sz="1400" dirty="0" smtClean="0"/>
              <a:t>head(</a:t>
            </a:r>
            <a:r>
              <a:rPr lang="en-US" altLang="ko-KR" sz="1400" dirty="0" err="1" smtClean="0"/>
              <a:t>expedia_train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smtClean="0"/>
              <a:t>head(</a:t>
            </a:r>
            <a:r>
              <a:rPr lang="en-US" altLang="ko-KR" sz="1400" dirty="0" err="1" smtClean="0"/>
              <a:t>expedia_test</a:t>
            </a:r>
            <a:r>
              <a:rPr lang="en-US" altLang="ko-KR" sz="1400" dirty="0" smtClean="0"/>
              <a:t>)</a:t>
            </a:r>
            <a:endParaRPr lang="ko-KR" altLang="en-US" sz="1400" dirty="0"/>
          </a:p>
          <a:p>
            <a:r>
              <a:rPr lang="en-US" altLang="ko-KR" sz="1400" dirty="0" err="1" smtClean="0"/>
              <a:t>colnames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expedia_train</a:t>
            </a:r>
            <a:r>
              <a:rPr lang="en-US" altLang="ko-KR" sz="1400" dirty="0"/>
              <a:t>)[1] &lt;- c("id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colnames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expedia_test</a:t>
            </a:r>
            <a:r>
              <a:rPr lang="en-US" altLang="ko-KR" sz="1400" dirty="0"/>
              <a:t>)[1] &lt;- c("id</a:t>
            </a:r>
            <a:r>
              <a:rPr lang="en-US" altLang="ko-KR" sz="1400" dirty="0" smtClean="0"/>
              <a:t>")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expedia_train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expedia_train$hotel_cluster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as.factor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expedia_train$hotel_cluster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expedia_train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expedia_train</a:t>
            </a:r>
            <a:r>
              <a:rPr lang="en-US" altLang="ko-KR" sz="1400" dirty="0"/>
              <a:t>[, !c("id", "</a:t>
            </a:r>
            <a:r>
              <a:rPr lang="en-US" altLang="ko-KR" sz="1400" dirty="0" err="1"/>
              <a:t>dateset</a:t>
            </a:r>
            <a:r>
              <a:rPr lang="en-US" altLang="ko-KR" sz="1400" dirty="0"/>
              <a:t>"), with=FALSE</a:t>
            </a:r>
            <a:r>
              <a:rPr lang="en-US" altLang="ko-KR" sz="1400" dirty="0" smtClean="0"/>
              <a:t>]</a:t>
            </a:r>
            <a:endParaRPr lang="ko-KR" altLang="en-US" sz="1400" dirty="0" smtClean="0"/>
          </a:p>
          <a:p>
            <a:r>
              <a:rPr lang="en-US" altLang="ko-KR" sz="1400" dirty="0" err="1" smtClean="0"/>
              <a:t>expedia_test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expedia_test</a:t>
            </a:r>
            <a:r>
              <a:rPr lang="en-US" altLang="ko-KR" sz="1400" dirty="0"/>
              <a:t>[, !c("id", "</a:t>
            </a:r>
            <a:r>
              <a:rPr lang="en-US" altLang="ko-KR" sz="1400" dirty="0" err="1"/>
              <a:t>dateset</a:t>
            </a:r>
            <a:r>
              <a:rPr lang="en-US" altLang="ko-KR" sz="1400" dirty="0"/>
              <a:t>"), with=FALSE</a:t>
            </a:r>
            <a:r>
              <a:rPr lang="en-US" altLang="ko-KR" sz="1400" dirty="0" smtClean="0"/>
              <a:t>]</a:t>
            </a:r>
            <a:endParaRPr lang="ko-KR" altLang="en-US" sz="1400" dirty="0" smtClean="0"/>
          </a:p>
          <a:p>
            <a:endParaRPr lang="ko-KR" altLang="en-US" sz="1400" dirty="0"/>
          </a:p>
          <a:p>
            <a:r>
              <a:rPr lang="en-US" altLang="ko-KR" sz="1400" dirty="0" err="1" smtClean="0"/>
              <a:t>set.seed</a:t>
            </a:r>
            <a:r>
              <a:rPr lang="en-US" altLang="ko-KR" sz="1400" dirty="0" smtClean="0"/>
              <a:t>(2310)</a:t>
            </a:r>
            <a:endParaRPr lang="ko-KR" altLang="en-US" sz="1400" dirty="0" smtClean="0"/>
          </a:p>
          <a:p>
            <a:r>
              <a:rPr lang="en-US" altLang="ko-KR" sz="1400" dirty="0" smtClean="0"/>
              <a:t>n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nrow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expedia_train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idx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sample(1:n, size=floor(6*n/10), replace=FALSE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train_train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expedia_train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idx</a:t>
            </a:r>
            <a:r>
              <a:rPr lang="en-US" altLang="ko-KR" sz="1400" dirty="0" smtClean="0"/>
              <a:t>,]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train_vaild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&lt;- </a:t>
            </a:r>
            <a:r>
              <a:rPr lang="en-US" altLang="ko-KR" sz="1400" dirty="0" err="1"/>
              <a:t>expedia_train</a:t>
            </a:r>
            <a:r>
              <a:rPr lang="en-US" altLang="ko-KR" sz="1400" dirty="0"/>
              <a:t>[!</a:t>
            </a:r>
            <a:r>
              <a:rPr lang="en-US" altLang="ko-KR" sz="1400" dirty="0" err="1"/>
              <a:t>idx</a:t>
            </a:r>
            <a:r>
              <a:rPr lang="en-US" altLang="ko-KR" sz="1400" dirty="0" smtClean="0"/>
              <a:t>,]</a:t>
            </a:r>
            <a:endParaRPr kumimoji="1"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448649" y="407370"/>
            <a:ext cx="8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/>
              <a:t>Rcode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34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2" y="1146234"/>
            <a:ext cx="7776864" cy="47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02" y="1146234"/>
            <a:ext cx="7776864" cy="47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6" y="1136096"/>
            <a:ext cx="7388858" cy="48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34" y="1563284"/>
            <a:ext cx="4910871" cy="2621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2" y="1458489"/>
            <a:ext cx="3403658" cy="20893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4" r="2388"/>
          <a:stretch/>
        </p:blipFill>
        <p:spPr>
          <a:xfrm>
            <a:off x="2603226" y="3807190"/>
            <a:ext cx="3041067" cy="2854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2391" y="4513901"/>
            <a:ext cx="1887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Dropout,</a:t>
            </a:r>
          </a:p>
          <a:p>
            <a:r>
              <a:rPr kumimoji="1" lang="en-US" altLang="ko-KR" dirty="0" smtClean="0"/>
              <a:t>L1, L2 Norm,</a:t>
            </a:r>
          </a:p>
          <a:p>
            <a:r>
              <a:rPr kumimoji="1" lang="en-US" altLang="ko-KR" dirty="0" err="1" smtClean="0"/>
              <a:t>Autoencoder</a:t>
            </a:r>
            <a:r>
              <a:rPr kumimoji="1" lang="en-US" altLang="ko-KR" dirty="0" smtClean="0"/>
              <a:t>,</a:t>
            </a:r>
            <a:endParaRPr kumimoji="1" lang="ko-KR" altLang="en-US" dirty="0"/>
          </a:p>
          <a:p>
            <a:r>
              <a:rPr kumimoji="1" lang="en-US" altLang="ko-KR" dirty="0" smtClean="0"/>
              <a:t>...</a:t>
            </a:r>
            <a:r>
              <a:rPr kumimoji="1" lang="ko-KR" altLang="en-US" dirty="0" smtClean="0"/>
              <a:t> 문서 참고바람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22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Model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228" y="1417243"/>
            <a:ext cx="818912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pred2 &lt;-</a:t>
            </a:r>
            <a:r>
              <a:rPr lang="en-US" altLang="ko-KR" sz="1400" dirty="0" err="1"/>
              <a:t>as.data.table</a:t>
            </a:r>
            <a:r>
              <a:rPr lang="en-US" altLang="ko-KR" sz="1400" dirty="0"/>
              <a:t>(predictions[1:100000,-1</a:t>
            </a:r>
            <a:r>
              <a:rPr lang="en-US" altLang="ko-KR" sz="1400" dirty="0" smtClean="0"/>
              <a:t>])</a:t>
            </a:r>
            <a:r>
              <a:rPr lang="ko-KR" altLang="en-US" sz="1400" dirty="0"/>
              <a:t> </a:t>
            </a:r>
            <a:endParaRPr lang="ko-KR" altLang="en-US" sz="1400" dirty="0" smtClean="0"/>
          </a:p>
          <a:p>
            <a:r>
              <a:rPr lang="en-US" altLang="ko-KR" sz="1400" dirty="0" smtClean="0"/>
              <a:t>pred2 </a:t>
            </a:r>
            <a:r>
              <a:rPr lang="en-US" altLang="ko-KR" sz="1400" dirty="0"/>
              <a:t>&lt;-</a:t>
            </a:r>
            <a:r>
              <a:rPr lang="en-US" altLang="ko-KR" sz="1400" dirty="0" err="1"/>
              <a:t>rbindlist</a:t>
            </a:r>
            <a:r>
              <a:rPr lang="en-US" altLang="ko-KR" sz="1400" dirty="0"/>
              <a:t>(list(pred2, </a:t>
            </a:r>
            <a:r>
              <a:rPr lang="en-US" altLang="ko-KR" sz="1400" dirty="0" err="1"/>
              <a:t>as.data.table</a:t>
            </a:r>
            <a:r>
              <a:rPr lang="en-US" altLang="ko-KR" sz="1400" dirty="0"/>
              <a:t>(predictions[200001:300000,-1])),</a:t>
            </a:r>
            <a:r>
              <a:rPr lang="en-US" altLang="ko-KR" sz="1400" dirty="0" err="1"/>
              <a:t>use.names</a:t>
            </a:r>
            <a:r>
              <a:rPr lang="en-US" altLang="ko-KR" sz="1400" dirty="0"/>
              <a:t>=T, fill=T)</a:t>
            </a:r>
            <a:endParaRPr lang="ko-KR" altLang="en-US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중간생략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/>
              <a:t>colnames</a:t>
            </a:r>
            <a:r>
              <a:rPr lang="en-US" altLang="ko-KR" sz="1400" dirty="0"/>
              <a:t>(pred2) &lt;- c(</a:t>
            </a:r>
            <a:r>
              <a:rPr lang="en-US" altLang="ko-KR" sz="1400" dirty="0" smtClean="0"/>
              <a:t>'0’,'1</a:t>
            </a:r>
            <a:r>
              <a:rPr lang="en-US" altLang="ko-KR" sz="1400" dirty="0"/>
              <a:t>','10','11','12','13','14','15','16','17','18',</a:t>
            </a:r>
            <a:r>
              <a:rPr lang="en-US" altLang="ko-KR" sz="1400" dirty="0" smtClean="0"/>
              <a:t>'19’,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'2</a:t>
            </a:r>
            <a:r>
              <a:rPr lang="en-US" altLang="ko-KR" sz="1400" dirty="0"/>
              <a:t>','20','21','22','23','24','25','26','27','28','29', </a:t>
            </a:r>
            <a:r>
              <a:rPr lang="en-US" altLang="ko-KR" sz="1400" dirty="0" smtClean="0"/>
              <a:t>'3</a:t>
            </a:r>
            <a:r>
              <a:rPr lang="en-US" altLang="ko-KR" sz="1400" dirty="0"/>
              <a:t>','30','31','32','33','34','35','36','37','38','39',                     '4','40','41','42','43','44','45','46','47','48',</a:t>
            </a:r>
            <a:r>
              <a:rPr lang="en-US" altLang="ko-KR" sz="1400" dirty="0" smtClean="0"/>
              <a:t>'49’,'5</a:t>
            </a:r>
            <a:r>
              <a:rPr lang="en-US" altLang="ko-KR" sz="1400" dirty="0"/>
              <a:t>','50','51','52','53','54','55','56','57','58','59',                     '6','60','61','62','63','64','65','66','67','68',</a:t>
            </a:r>
            <a:r>
              <a:rPr lang="en-US" altLang="ko-KR" sz="1400" dirty="0" smtClean="0"/>
              <a:t>'69’,'7</a:t>
            </a:r>
            <a:r>
              <a:rPr lang="en-US" altLang="ko-KR" sz="1400" dirty="0"/>
              <a:t>','70','71','72','73','74','75','76','77','78','79',                     '8','80','81','82','83','84','85','86','87','88',</a:t>
            </a:r>
            <a:r>
              <a:rPr lang="en-US" altLang="ko-KR" sz="1400" dirty="0" smtClean="0"/>
              <a:t>'89’,'9</a:t>
            </a:r>
            <a:r>
              <a:rPr lang="en-US" altLang="ko-KR" sz="1400" dirty="0"/>
              <a:t>','90','91','92','93','94','95','96','97','98','99’)</a:t>
            </a:r>
            <a:endParaRPr lang="ko-KR" altLang="en-US" sz="1400" dirty="0"/>
          </a:p>
          <a:p>
            <a:r>
              <a:rPr lang="en-US" altLang="ko-KR" sz="1400" dirty="0" err="1"/>
              <a:t>rank_df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as.data.table</a:t>
            </a:r>
            <a:r>
              <a:rPr lang="en-US" altLang="ko-KR" sz="1400" dirty="0"/>
              <a:t>(t(apply(-pred2[1:100000], MARGIN = 1, rank, </a:t>
            </a:r>
            <a:r>
              <a:rPr lang="en-US" altLang="ko-KR" sz="1400" dirty="0" err="1"/>
              <a:t>ties.method</a:t>
            </a:r>
            <a:r>
              <a:rPr lang="en-US" altLang="ko-KR" sz="1400" dirty="0"/>
              <a:t> = "first</a:t>
            </a:r>
            <a:r>
              <a:rPr lang="en-US" altLang="ko-KR" sz="1400" dirty="0" smtClean="0"/>
              <a:t>")))</a:t>
            </a:r>
            <a:endParaRPr lang="ko-KR" altLang="en-US" sz="1400" dirty="0" smtClean="0"/>
          </a:p>
          <a:p>
            <a:r>
              <a:rPr lang="en-US" altLang="ko-KR" sz="1400" dirty="0" err="1" smtClean="0"/>
              <a:t>rank_df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rbindlist</a:t>
            </a:r>
            <a:r>
              <a:rPr lang="en-US" altLang="ko-KR" sz="1400" dirty="0"/>
              <a:t>(list(</a:t>
            </a:r>
            <a:r>
              <a:rPr lang="en-US" altLang="ko-KR" sz="1400" dirty="0" err="1"/>
              <a:t>rank_df,as.data.table</a:t>
            </a:r>
            <a:r>
              <a:rPr lang="en-US" altLang="ko-KR" sz="1400" dirty="0"/>
              <a:t>(t(apply(-pred2[100001:200000], MARGIN = 1, rank, </a:t>
            </a:r>
            <a:r>
              <a:rPr lang="en-US" altLang="ko-KR" sz="1400" dirty="0" err="1"/>
              <a:t>ties.method</a:t>
            </a:r>
            <a:r>
              <a:rPr lang="en-US" altLang="ko-KR" sz="1400" dirty="0"/>
              <a:t> = "first")))),</a:t>
            </a:r>
            <a:r>
              <a:rPr lang="en-US" altLang="ko-KR" sz="1400" dirty="0" err="1"/>
              <a:t>use.names</a:t>
            </a:r>
            <a:r>
              <a:rPr lang="en-US" altLang="ko-KR" sz="1400" dirty="0"/>
              <a:t>=T, fill=T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중간생략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r>
              <a:rPr lang="en-US" altLang="ko-KR" sz="1400" dirty="0" err="1"/>
              <a:t>rank_df_names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colnames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rank_df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 err="1"/>
              <a:t>extract_colname</a:t>
            </a:r>
            <a:r>
              <a:rPr lang="en-US" altLang="ko-KR" sz="1400" dirty="0"/>
              <a:t> = function(x, rank = </a:t>
            </a:r>
            <a:r>
              <a:rPr lang="en-US" altLang="ko-KR" sz="1400" dirty="0" err="1"/>
              <a:t>ncol</a:t>
            </a:r>
            <a:r>
              <a:rPr lang="en-US" altLang="ko-KR" sz="1400" dirty="0"/>
              <a:t>(x)){  </a:t>
            </a:r>
            <a:r>
              <a:rPr lang="en-US" altLang="ko-KR" sz="1400" dirty="0" err="1"/>
              <a:t>rank_df_names</a:t>
            </a:r>
            <a:r>
              <a:rPr lang="en-US" altLang="ko-KR" sz="1400" dirty="0"/>
              <a:t>[which(x == rank)]}</a:t>
            </a:r>
            <a:endParaRPr lang="ko-KR" altLang="en-US" sz="1400" dirty="0"/>
          </a:p>
          <a:p>
            <a:r>
              <a:rPr lang="en-US" altLang="ko-KR" sz="1400" dirty="0" err="1"/>
              <a:t>testpred</a:t>
            </a:r>
            <a:r>
              <a:rPr lang="en-US" altLang="ko-KR" sz="1400" dirty="0"/>
              <a:t> &lt;- apply(</a:t>
            </a:r>
            <a:r>
              <a:rPr lang="en-US" altLang="ko-KR" sz="1400" dirty="0" err="1"/>
              <a:t>rank_df</a:t>
            </a:r>
            <a:r>
              <a:rPr lang="en-US" altLang="ko-KR" sz="1400" dirty="0"/>
              <a:t>, 1, function (x) paste(</a:t>
            </a:r>
            <a:r>
              <a:rPr lang="en-US" altLang="ko-KR" sz="1400" dirty="0" err="1"/>
              <a:t>extract_colname</a:t>
            </a:r>
            <a:r>
              <a:rPr lang="en-US" altLang="ko-KR" sz="1400" dirty="0"/>
              <a:t>(x,1),</a:t>
            </a:r>
            <a:r>
              <a:rPr lang="en-US" altLang="ko-KR" sz="1400" dirty="0" err="1"/>
              <a:t>extract_colname</a:t>
            </a:r>
            <a:r>
              <a:rPr lang="en-US" altLang="ko-KR" sz="1400" dirty="0"/>
              <a:t>(x,2),</a:t>
            </a:r>
            <a:r>
              <a:rPr lang="en-US" altLang="ko-KR" sz="1400" dirty="0" err="1"/>
              <a:t>extract_colname</a:t>
            </a:r>
            <a:r>
              <a:rPr lang="en-US" altLang="ko-KR" sz="1400" dirty="0"/>
              <a:t>(x,3),</a:t>
            </a:r>
            <a:r>
              <a:rPr lang="en-US" altLang="ko-KR" sz="1400" dirty="0" err="1"/>
              <a:t>extract_colname</a:t>
            </a:r>
            <a:r>
              <a:rPr lang="en-US" altLang="ko-KR" sz="1400" dirty="0"/>
              <a:t>(x,4),</a:t>
            </a:r>
            <a:r>
              <a:rPr lang="en-US" altLang="ko-KR" sz="1400" dirty="0" err="1"/>
              <a:t>extract_colname</a:t>
            </a:r>
            <a:r>
              <a:rPr lang="en-US" altLang="ko-KR" sz="1400" dirty="0"/>
              <a:t>(x,5),collapse=" "))</a:t>
            </a:r>
            <a:endParaRPr lang="ko-KR" altLang="en-US" sz="1400" dirty="0"/>
          </a:p>
          <a:p>
            <a:r>
              <a:rPr lang="en-US" altLang="ko-KR" sz="1400" dirty="0" err="1"/>
              <a:t>sb</a:t>
            </a:r>
            <a:r>
              <a:rPr lang="en-US" altLang="ko-KR" sz="1400" dirty="0"/>
              <a:t> &lt;- </a:t>
            </a:r>
            <a:r>
              <a:rPr lang="en-US" altLang="ko-KR" sz="1400" dirty="0" err="1"/>
              <a:t>read.csv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sample_submission.csv</a:t>
            </a:r>
            <a:r>
              <a:rPr lang="en-US" altLang="ko-KR" sz="1400" dirty="0"/>
              <a:t>", header=T, </a:t>
            </a:r>
            <a:r>
              <a:rPr lang="en-US" altLang="ko-KR" sz="1400" dirty="0" err="1"/>
              <a:t>stringsAsFactors</a:t>
            </a:r>
            <a:r>
              <a:rPr lang="en-US" altLang="ko-KR" sz="1400" dirty="0"/>
              <a:t>=F)</a:t>
            </a:r>
            <a:endParaRPr lang="ko-KR" altLang="en-US" sz="1400" dirty="0"/>
          </a:p>
          <a:p>
            <a:r>
              <a:rPr lang="en-US" altLang="ko-KR" sz="1400" dirty="0" err="1"/>
              <a:t>sb$hotel_cluster</a:t>
            </a:r>
            <a:r>
              <a:rPr lang="en-US" altLang="ko-KR" sz="1400" dirty="0"/>
              <a:t> &lt;- </a:t>
            </a:r>
            <a:r>
              <a:rPr lang="en-US" altLang="ko-KR" sz="1400" dirty="0" err="1" smtClean="0"/>
              <a:t>testpred</a:t>
            </a:r>
            <a:endParaRPr lang="ko-KR" altLang="en-US" sz="1400" dirty="0" smtClean="0"/>
          </a:p>
          <a:p>
            <a:r>
              <a:rPr lang="en-US" altLang="ko-KR" sz="1400" dirty="0" err="1" smtClean="0"/>
              <a:t>write.csv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, "</a:t>
            </a:r>
            <a:r>
              <a:rPr lang="en-US" altLang="ko-KR" sz="1400" dirty="0" err="1"/>
              <a:t>testall_submission.csv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row.names</a:t>
            </a:r>
            <a:r>
              <a:rPr lang="en-US" altLang="ko-KR" sz="1400" dirty="0"/>
              <a:t> = F)</a:t>
            </a:r>
            <a:endParaRPr kumimoji="1"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77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11180"/>
            <a:ext cx="738664" cy="4409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Concept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149693" y="1351133"/>
            <a:ext cx="7094715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/>
              <a:t>MAP (Mean Average Precision)</a:t>
            </a:r>
            <a:endParaRPr lang="ko-KR" altLang="en-US" sz="3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15616" y="1922633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latin typeface="Candara" panose="020E0502030303020204" pitchFamily="34" charset="0"/>
              </a:rPr>
              <a:t>Precision = (true positive) / (true positive + false positive)</a:t>
            </a:r>
          </a:p>
          <a:p>
            <a:endParaRPr lang="en-US" altLang="ko-KR" sz="2000" dirty="0" smtClean="0">
              <a:latin typeface="Candara" panose="020E0502030303020204" pitchFamily="34" charset="0"/>
            </a:endParaRPr>
          </a:p>
          <a:p>
            <a:r>
              <a:rPr lang="en-US" altLang="ko-KR" sz="2000" dirty="0" err="1" smtClean="0">
                <a:latin typeface="Candara" panose="020E0502030303020204" pitchFamily="34" charset="0"/>
              </a:rPr>
              <a:t>AP@n</a:t>
            </a:r>
            <a:r>
              <a:rPr lang="en-US" altLang="ko-KR" sz="2000" dirty="0" smtClean="0">
                <a:latin typeface="Candara" panose="020E0502030303020204" pitchFamily="34" charset="0"/>
              </a:rPr>
              <a:t> (Average Precision @ n) </a:t>
            </a:r>
          </a:p>
          <a:p>
            <a:endParaRPr lang="en-US" altLang="ko-KR" sz="2000" dirty="0" smtClean="0">
              <a:latin typeface="Candara" panose="020E0502030303020204" pitchFamily="34" charset="0"/>
            </a:endParaRPr>
          </a:p>
          <a:p>
            <a:endParaRPr lang="en-US" altLang="ko-KR" sz="2000" dirty="0" smtClean="0">
              <a:latin typeface="Candara" panose="020E0502030303020204" pitchFamily="34" charset="0"/>
            </a:endParaRPr>
          </a:p>
          <a:p>
            <a:pPr lvl="1">
              <a:buFont typeface="맑은 고딕" panose="020B0503020000020004" pitchFamily="50" charset="-127"/>
              <a:buChar char="–"/>
            </a:pPr>
            <a:endParaRPr lang="en-US" altLang="ko-KR" sz="1800" dirty="0" smtClean="0">
              <a:latin typeface="Candara" panose="020E0502030303020204" pitchFamily="34" charset="0"/>
            </a:endParaRPr>
          </a:p>
          <a:p>
            <a:pPr lvl="1">
              <a:buFont typeface="맑은 고딕" panose="020B0503020000020004" pitchFamily="50" charset="-127"/>
              <a:buChar char="–"/>
            </a:pPr>
            <a:r>
              <a:rPr lang="en-US" altLang="ko-KR" sz="1800" dirty="0" smtClean="0">
                <a:latin typeface="Candara" panose="020E0502030303020204" pitchFamily="34" charset="0"/>
              </a:rPr>
              <a:t>m: positive </a:t>
            </a:r>
            <a:r>
              <a:rPr lang="ko-KR" altLang="en-US" sz="1800" dirty="0" smtClean="0">
                <a:latin typeface="Candara" panose="020E0502030303020204" pitchFamily="34" charset="0"/>
              </a:rPr>
              <a:t>아이템의 개수</a:t>
            </a:r>
            <a:endParaRPr lang="en-US" altLang="ko-KR" sz="1800" dirty="0" smtClean="0">
              <a:latin typeface="Candara" panose="020E0502030303020204" pitchFamily="34" charset="0"/>
            </a:endParaRPr>
          </a:p>
          <a:p>
            <a:pPr lvl="1">
              <a:buFont typeface="맑은 고딕" panose="020B0503020000020004" pitchFamily="50" charset="-127"/>
              <a:buChar char="–"/>
            </a:pPr>
            <a:r>
              <a:rPr lang="en-US" altLang="ko-KR" sz="1800" dirty="0" smtClean="0">
                <a:latin typeface="Candara" panose="020E0502030303020204" pitchFamily="34" charset="0"/>
              </a:rPr>
              <a:t>n: </a:t>
            </a:r>
            <a:r>
              <a:rPr lang="ko-KR" altLang="en-US" sz="1800" dirty="0" smtClean="0">
                <a:latin typeface="Candara" panose="020E0502030303020204" pitchFamily="34" charset="0"/>
              </a:rPr>
              <a:t>추천할 아이템의 개수</a:t>
            </a:r>
            <a:endParaRPr lang="en-US" altLang="ko-KR" sz="1800" dirty="0" smtClean="0">
              <a:latin typeface="Candara" panose="020E0502030303020204" pitchFamily="34" charset="0"/>
            </a:endParaRPr>
          </a:p>
          <a:p>
            <a:pPr lvl="1">
              <a:buFont typeface="맑은 고딕" panose="020B0503020000020004" pitchFamily="50" charset="-127"/>
              <a:buChar char="–"/>
            </a:pPr>
            <a:r>
              <a:rPr lang="en-US" altLang="ko-KR" sz="1800" dirty="0" smtClean="0">
                <a:latin typeface="Candara" panose="020E0502030303020204" pitchFamily="34" charset="0"/>
              </a:rPr>
              <a:t>P(k): k</a:t>
            </a:r>
            <a:r>
              <a:rPr lang="ko-KR" altLang="en-US" sz="1800" dirty="0" smtClean="0">
                <a:latin typeface="Candara" panose="020E0502030303020204" pitchFamily="34" charset="0"/>
              </a:rPr>
              <a:t>번째까지의 정확도</a:t>
            </a:r>
            <a:r>
              <a:rPr lang="en-US" altLang="ko-KR" sz="1800" dirty="0" smtClean="0">
                <a:latin typeface="Candara" panose="020E0502030303020204" pitchFamily="34" charset="0"/>
              </a:rPr>
              <a:t>. k</a:t>
            </a:r>
            <a:r>
              <a:rPr lang="ko-KR" altLang="en-US" sz="1800" dirty="0" smtClean="0">
                <a:latin typeface="Candara" panose="020E0502030303020204" pitchFamily="34" charset="0"/>
              </a:rPr>
              <a:t>번째의 값이 </a:t>
            </a:r>
            <a:r>
              <a:rPr lang="en-US" altLang="ko-KR" sz="1800" dirty="0" smtClean="0">
                <a:latin typeface="Candara" panose="020E0502030303020204" pitchFamily="34" charset="0"/>
              </a:rPr>
              <a:t>false positive</a:t>
            </a:r>
            <a:r>
              <a:rPr lang="ko-KR" altLang="en-US" sz="1800" dirty="0" smtClean="0">
                <a:latin typeface="Candara" panose="020E0502030303020204" pitchFamily="34" charset="0"/>
              </a:rPr>
              <a:t>일 경우 </a:t>
            </a:r>
            <a:r>
              <a:rPr lang="en-US" altLang="ko-KR" sz="1800" dirty="0" smtClean="0">
                <a:latin typeface="Candara" panose="020E0502030303020204" pitchFamily="34" charset="0"/>
              </a:rPr>
              <a:t>P(k)=0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 smtClean="0">
              <a:latin typeface="Candara" panose="020E0502030303020204" pitchFamily="34" charset="0"/>
            </a:endParaRPr>
          </a:p>
          <a:p>
            <a:pPr lvl="1"/>
            <a:endParaRPr lang="en-US" altLang="ko-KR" sz="1800" dirty="0" smtClean="0">
              <a:latin typeface="Candara" panose="020E0502030303020204" pitchFamily="34" charset="0"/>
            </a:endParaRPr>
          </a:p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137644"/>
            <a:ext cx="2705526" cy="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11180"/>
            <a:ext cx="738664" cy="4409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Example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MAP@5 : hotel </a:t>
            </a:r>
            <a:r>
              <a:rPr lang="ko-KR" altLang="en-US" sz="2000" dirty="0" smtClean="0"/>
              <a:t>클러스터를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개까지 예측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빠른 순서에 정확하게 예측할수록 </a:t>
            </a:r>
            <a:r>
              <a:rPr lang="en-US" altLang="ko-KR" sz="2000" dirty="0" smtClean="0"/>
              <a:t>Average Precision </a:t>
            </a:r>
            <a:r>
              <a:rPr lang="ko-KR" altLang="en-US" sz="2000" dirty="0" smtClean="0"/>
              <a:t>상승</a:t>
            </a:r>
            <a:endParaRPr lang="en-US" altLang="ko-KR" sz="20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800" dirty="0" smtClean="0">
              <a:latin typeface="Candara" panose="020E0502030303020204" pitchFamily="34" charset="0"/>
            </a:endParaRPr>
          </a:p>
          <a:p>
            <a:pPr lvl="1"/>
            <a:endParaRPr lang="en-US" altLang="ko-KR" sz="1800" dirty="0" smtClean="0">
              <a:latin typeface="Candara" panose="020E0502030303020204" pitchFamily="34" charset="0"/>
            </a:endParaRPr>
          </a:p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66990"/>
              </p:ext>
            </p:extLst>
          </p:nvPr>
        </p:nvGraphicFramePr>
        <p:xfrm>
          <a:off x="1619672" y="2217990"/>
          <a:ext cx="6058712" cy="2595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29356">
                  <a:extLst>
                    <a:ext uri="{9D8B030D-6E8A-4147-A177-3AD203B41FA5}">
                      <a16:colId xmlns:a16="http://schemas.microsoft.com/office/drawing/2014/main" xmlns="" val="572230056"/>
                    </a:ext>
                  </a:extLst>
                </a:gridCol>
                <a:gridCol w="3029356">
                  <a:extLst>
                    <a:ext uri="{9D8B030D-6E8A-4147-A177-3AD203B41FA5}">
                      <a16:colId xmlns:a16="http://schemas.microsoft.com/office/drawing/2014/main" xmlns="" val="1631568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예측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Averge</a:t>
                      </a:r>
                      <a:r>
                        <a:rPr lang="en-US" altLang="ko-KR" sz="1600" baseline="0" dirty="0"/>
                        <a:t> Precision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58427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 X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40872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 O X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en-US" altLang="ko-KR" sz="1600" baseline="0" dirty="0"/>
                        <a:t> / 2 = 0.5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6682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X</a:t>
                      </a:r>
                      <a:r>
                        <a:rPr lang="en-US" altLang="ko-KR" sz="1600" baseline="0" dirty="0"/>
                        <a:t> O X </a:t>
                      </a:r>
                      <a:r>
                        <a:rPr lang="en-US" altLang="ko-KR" sz="1600" baseline="0" dirty="0" err="1"/>
                        <a:t>X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 / 3 = 0.33333333…….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74263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O X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 / 4 = 0.25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274191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X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X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baseline="0" dirty="0" err="1"/>
                        <a:t>X</a:t>
                      </a:r>
                      <a:r>
                        <a:rPr lang="en-US" altLang="ko-KR" sz="1600" baseline="0" dirty="0"/>
                        <a:t> O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 / 5 = 0.2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4933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X</a:t>
                      </a:r>
                      <a:endParaRPr lang="ko-KR" alt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21354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32" y="980728"/>
            <a:ext cx="9176431" cy="51519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	</a:t>
            </a:r>
            <a:endParaRPr lang="ko-KR" alt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 t="32366" r="36923"/>
          <a:stretch/>
        </p:blipFill>
        <p:spPr bwMode="auto">
          <a:xfrm>
            <a:off x="1224744" y="1323756"/>
            <a:ext cx="7397742" cy="325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952" y="1323756"/>
            <a:ext cx="738664" cy="18027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Expedia?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34912"/>
            <a:ext cx="7507290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952" y="1311180"/>
            <a:ext cx="738664" cy="4409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Example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 smtClean="0"/>
              <a:t>파일 제출 양식</a:t>
            </a:r>
            <a:endParaRPr lang="en-US" altLang="ko-KR" sz="1800" b="1" dirty="0" smtClean="0">
              <a:latin typeface="Candara" panose="020E0502030303020204" pitchFamily="34" charset="0"/>
            </a:endParaRPr>
          </a:p>
          <a:p>
            <a:pPr lvl="1"/>
            <a:endParaRPr lang="en-US" altLang="ko-KR" sz="1800" dirty="0" smtClean="0">
              <a:latin typeface="Candara" panose="020E0502030303020204" pitchFamily="34" charset="0"/>
            </a:endParaRPr>
          </a:p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736" y="1913452"/>
            <a:ext cx="1233589" cy="3212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879375"/>
            <a:ext cx="4659535" cy="34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9" y="1577188"/>
            <a:ext cx="4234924" cy="39137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21" y="1476074"/>
            <a:ext cx="4663111" cy="37315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4534" y="5306314"/>
            <a:ext cx="214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평가함수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LogLoss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98524" y="5328415"/>
            <a:ext cx="206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변수중요도</a:t>
            </a:r>
            <a:r>
              <a:rPr kumimoji="1" lang="en-US" altLang="ko-KR" dirty="0" smtClean="0"/>
              <a:t>(h2o)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2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5235" y="546644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Confusion Matrix</a:t>
            </a:r>
            <a:endParaRPr kumimoji="1"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56018" y="54315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변수 통계량</a:t>
            </a:r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" y="1334912"/>
            <a:ext cx="4874169" cy="41933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87" y="2404056"/>
            <a:ext cx="4739013" cy="2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5235" y="546644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Confusion Matrix</a:t>
            </a:r>
            <a:endParaRPr kumimoji="1"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56018" y="54315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변수 통계량</a:t>
            </a:r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" y="1334912"/>
            <a:ext cx="4874169" cy="41933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87" y="2404056"/>
            <a:ext cx="4739013" cy="22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Evaluation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1334912"/>
            <a:ext cx="8136904" cy="4398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anscombe's</a:t>
            </a:r>
            <a:r>
              <a:rPr lang="en-US" altLang="ko-KR" sz="4000" b="1" dirty="0">
                <a:solidFill>
                  <a:schemeClr val="bg1"/>
                </a:solidFill>
              </a:rPr>
              <a:t> quartet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1843" y="1355317"/>
            <a:ext cx="8136904" cy="4458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Candara" panose="020E0502030303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7" y="1340479"/>
            <a:ext cx="8336115" cy="38162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217" y="5124908"/>
            <a:ext cx="851233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 b="1" dirty="0" smtClean="0"/>
              <a:t>예측력이 생각보다 낮은 이유</a:t>
            </a:r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데스크탑에서 돌려 속도 문제로 변수를 모두 </a:t>
            </a:r>
            <a:r>
              <a:rPr kumimoji="1" lang="en-US" altLang="ko-KR" sz="1400" dirty="0" smtClean="0"/>
              <a:t>integer</a:t>
            </a:r>
            <a:r>
              <a:rPr kumimoji="1" lang="ko-KR" altLang="en-US" sz="1400" dirty="0"/>
              <a:t> </a:t>
            </a:r>
            <a:r>
              <a:rPr kumimoji="1" lang="ko-KR" altLang="en-US" sz="1400" dirty="0" smtClean="0"/>
              <a:t>한 변수만 삽입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변수 모두 사용하지 못함</a:t>
            </a:r>
            <a:r>
              <a:rPr kumimoji="1" lang="en-US" altLang="ko-KR" sz="1400" dirty="0" smtClean="0"/>
              <a:t>)</a:t>
            </a:r>
            <a:r>
              <a:rPr kumimoji="1" lang="ko-KR" altLang="en-US" sz="1400" dirty="0" smtClean="0"/>
              <a:t> </a:t>
            </a:r>
            <a:endParaRPr kumimoji="1" lang="ko-KR" altLang="en-US" sz="1400" dirty="0"/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예약 데이터만 사용 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클릭 데이터 미사용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클릭 데이터가 상당히 많음</a:t>
            </a:r>
            <a:r>
              <a:rPr kumimoji="1" lang="en-US" altLang="ko-KR" sz="1400" dirty="0" smtClean="0"/>
              <a:t>)</a:t>
            </a:r>
            <a:endParaRPr kumimoji="1" lang="ko-KR" altLang="en-US" sz="1400" dirty="0" smtClean="0"/>
          </a:p>
          <a:p>
            <a:r>
              <a:rPr kumimoji="1" lang="en-US" altLang="ko-KR" sz="1400" dirty="0"/>
              <a:t>https://</a:t>
            </a:r>
            <a:r>
              <a:rPr kumimoji="1" lang="en-US" altLang="ko-KR" sz="1400" dirty="0" err="1"/>
              <a:t>www.kaggle.com</a:t>
            </a:r>
            <a:r>
              <a:rPr kumimoji="1" lang="en-US" altLang="ko-KR" sz="1400" dirty="0"/>
              <a:t>/</a:t>
            </a:r>
            <a:r>
              <a:rPr kumimoji="1" lang="en-US" altLang="ko-KR" sz="1400" dirty="0" err="1"/>
              <a:t>dvasyukova</a:t>
            </a:r>
            <a:r>
              <a:rPr kumimoji="1" lang="en-US" altLang="ko-KR" sz="1400" dirty="0"/>
              <a:t>/</a:t>
            </a:r>
            <a:r>
              <a:rPr kumimoji="1" lang="en-US" altLang="ko-KR" sz="1400" dirty="0" err="1"/>
              <a:t>expedia</a:t>
            </a:r>
            <a:r>
              <a:rPr kumimoji="1" lang="en-US" altLang="ko-KR" sz="1400" dirty="0"/>
              <a:t>-hotel-recommendations/the-locations-puzzle/comments</a:t>
            </a:r>
            <a:endParaRPr kumimoji="1" lang="ko-KR" altLang="en-US" sz="1400" dirty="0" smtClean="0"/>
          </a:p>
          <a:p>
            <a:pPr marL="342900" indent="-342900">
              <a:buAutoNum type="arabicPeriod"/>
            </a:pPr>
            <a:r>
              <a:rPr kumimoji="1" lang="en-US" altLang="ko-KR" sz="1400" dirty="0" err="1" smtClean="0"/>
              <a:t>Desitination</a:t>
            </a:r>
            <a:r>
              <a:rPr kumimoji="1" lang="en-US" altLang="ko-KR" sz="1400" dirty="0" smtClean="0"/>
              <a:t> </a:t>
            </a:r>
            <a:r>
              <a:rPr kumimoji="1" lang="en-US" altLang="ko-KR" sz="1400" dirty="0" err="1" smtClean="0"/>
              <a:t>pca</a:t>
            </a:r>
            <a:r>
              <a:rPr kumimoji="1" lang="en-US" altLang="ko-KR" sz="1400" dirty="0" smtClean="0"/>
              <a:t> </a:t>
            </a:r>
            <a:r>
              <a:rPr kumimoji="1" lang="ko-KR" altLang="en-US" sz="1400" dirty="0" smtClean="0"/>
              <a:t>변수중 </a:t>
            </a:r>
            <a:r>
              <a:rPr kumimoji="1" lang="en-US" altLang="ko-KR" sz="1400" dirty="0" smtClean="0"/>
              <a:t>70%</a:t>
            </a:r>
            <a:r>
              <a:rPr kumimoji="1" lang="ko-KR" altLang="en-US" sz="1400" dirty="0" smtClean="0"/>
              <a:t>만 사용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(</a:t>
            </a:r>
            <a:r>
              <a:rPr kumimoji="1" lang="ko-KR" altLang="en-US" sz="1400" dirty="0" smtClean="0"/>
              <a:t>현재 중요변수가 대부분 이곳에서 발생</a:t>
            </a:r>
            <a:r>
              <a:rPr kumimoji="1" lang="en-US" altLang="ko-KR" sz="1400" dirty="0" smtClean="0"/>
              <a:t>)</a:t>
            </a:r>
            <a:endParaRPr kumimoji="1" lang="ko-KR" altLang="en-US" sz="1400" dirty="0" smtClean="0"/>
          </a:p>
          <a:p>
            <a:pPr marL="342900" indent="-342900">
              <a:buAutoNum type="arabicPeriod"/>
            </a:pPr>
            <a:r>
              <a:rPr kumimoji="1" lang="ko-KR" altLang="en-US" sz="1400" dirty="0" smtClean="0"/>
              <a:t>마찬가지 속도 문제로 딥러닝 파라미터를 낮게 조절함</a:t>
            </a:r>
            <a:r>
              <a:rPr kumimoji="1" lang="en-US" altLang="ko-KR" sz="1400" dirty="0" smtClean="0"/>
              <a:t>.</a:t>
            </a:r>
            <a:endParaRPr kumimoji="1" lang="ko-KR" altLang="en-US" sz="1400" dirty="0"/>
          </a:p>
          <a:p>
            <a:r>
              <a:rPr kumimoji="1" lang="en-US" altLang="ko-KR" sz="1400" dirty="0" smtClean="0"/>
              <a:t>1,3,4</a:t>
            </a:r>
            <a:r>
              <a:rPr kumimoji="1" lang="ko-KR" altLang="en-US" sz="1400" dirty="0" smtClean="0"/>
              <a:t>번만 해결해도 </a:t>
            </a:r>
            <a:r>
              <a:rPr kumimoji="1" lang="en-US" altLang="ko-KR" sz="1400" dirty="0" smtClean="0"/>
              <a:t>0.3~0.4</a:t>
            </a:r>
            <a:r>
              <a:rPr kumimoji="1" lang="ko-KR" altLang="en-US" sz="1400" dirty="0" smtClean="0"/>
              <a:t> 수준으로 오를거로 기대</a:t>
            </a:r>
            <a:r>
              <a:rPr kumimoji="1" lang="en-US" altLang="ko-KR" sz="1400" dirty="0" smtClean="0"/>
              <a:t>.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2</a:t>
            </a:r>
            <a:r>
              <a:rPr kumimoji="1" lang="ko-KR" altLang="en-US" sz="1400" dirty="0" smtClean="0"/>
              <a:t>번이 해결되어야 </a:t>
            </a:r>
            <a:r>
              <a:rPr kumimoji="1" lang="en-US" altLang="ko-KR" sz="1400" dirty="0" smtClean="0"/>
              <a:t>0.5</a:t>
            </a:r>
            <a:r>
              <a:rPr kumimoji="1" lang="ko-KR" altLang="en-US" sz="1400" dirty="0" smtClean="0"/>
              <a:t>정도로 오를거로 기대됨</a:t>
            </a:r>
            <a:r>
              <a:rPr kumimoji="1" lang="en-US" altLang="ko-KR" sz="1400" dirty="0" smtClean="0"/>
              <a:t>.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61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0" y="980728"/>
            <a:ext cx="9157590" cy="51413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3756"/>
            <a:ext cx="7537309" cy="445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6952" y="1323756"/>
            <a:ext cx="738664" cy="27404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Search</a:t>
            </a:r>
            <a:r>
              <a:rPr lang="en-US" altLang="ko-KR" sz="3600" dirty="0" smtClean="0">
                <a:solidFill>
                  <a:schemeClr val="bg1"/>
                </a:solidFill>
                <a:latin typeface="Candara" panose="020E0502030303020204" pitchFamily="34" charset="0"/>
              </a:rPr>
              <a:t> Result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8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"/>
          <a:stretch/>
        </p:blipFill>
        <p:spPr>
          <a:xfrm>
            <a:off x="-3449" y="1052736"/>
            <a:ext cx="9147449" cy="49902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52" y="1323756"/>
            <a:ext cx="738664" cy="24279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Information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06" y="1340186"/>
            <a:ext cx="7260679" cy="449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5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"/>
          <a:stretch/>
        </p:blipFill>
        <p:spPr>
          <a:xfrm>
            <a:off x="0" y="1093812"/>
            <a:ext cx="9144000" cy="4988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52" y="1323756"/>
            <a:ext cx="738664" cy="24279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Information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50125"/>
            <a:ext cx="6984776" cy="446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36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7"/>
          <a:stretch/>
        </p:blipFill>
        <p:spPr>
          <a:xfrm>
            <a:off x="-10346" y="987017"/>
            <a:ext cx="9154345" cy="5075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Introduction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52" y="1323756"/>
            <a:ext cx="738664" cy="242790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Information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23756"/>
            <a:ext cx="5904656" cy="441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" y="1041462"/>
            <a:ext cx="9159416" cy="5142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307" y="129829"/>
            <a:ext cx="4032448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HY궁서" panose="02030600000101010101" pitchFamily="18" charset="-127"/>
              </a:rPr>
              <a:t>Data Set</a:t>
            </a:r>
            <a:endParaRPr lang="ko-KR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  <a:ea typeface="HY궁서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-11147" r="54845" b="7496"/>
          <a:stretch/>
        </p:blipFill>
        <p:spPr bwMode="auto">
          <a:xfrm>
            <a:off x="5940152" y="0"/>
            <a:ext cx="3044417" cy="9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1307" y="1196752"/>
            <a:ext cx="8568952" cy="4752528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52" y="1323756"/>
            <a:ext cx="738664" cy="26234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FF00"/>
                </a:solidFill>
                <a:latin typeface="Candara" panose="020E0502030303020204" pitchFamily="34" charset="0"/>
              </a:rPr>
              <a:t>train/test.csv</a:t>
            </a:r>
            <a:endParaRPr lang="ko-KR" altLang="en-US" sz="36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7158" y="1340768"/>
            <a:ext cx="7507290" cy="439248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	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271625"/>
              </p:ext>
            </p:extLst>
          </p:nvPr>
        </p:nvGraphicFramePr>
        <p:xfrm>
          <a:off x="1286407" y="1432603"/>
          <a:ext cx="7128792" cy="4206076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7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5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890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Column name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 type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9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date_time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Timestamp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string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44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site_name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the Expedia point of sale (i.e. Expedia.com, Expedia.co.uk, Expedia.co.jp, ...)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posa_continent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continent associated with </a:t>
                      </a:r>
                      <a:r>
                        <a:rPr lang="en-US" sz="1200" dirty="0" err="1"/>
                        <a:t>site_name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99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user_location_country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ID of the country the customer is located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user_location_region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ID of the region the customer is located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int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user_location_city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ID of the city the customer is located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934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orig_destination_distance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Physical distance between a hotel and a customer at the time of search. A null means the distance could not be calculated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double</a:t>
                      </a:r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89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user_id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user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6503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is_mobile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when a user connected from a mobile device, 0 otherwise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tinyint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488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is_package</a:t>
                      </a:r>
                      <a:endParaRPr lang="en-US" sz="1200" b="1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if the click/booking was generated as a part of a package (i.e. combined with a flight), 0 </a:t>
                      </a:r>
                      <a:r>
                        <a:rPr lang="en-US" sz="1200" dirty="0" smtClean="0"/>
                        <a:t>otherwise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488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channel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a marketing channel</a:t>
                      </a:r>
                    </a:p>
                  </a:txBody>
                  <a:tcPr marL="23821" marR="23821" marT="11910" marB="1191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endParaRPr lang="en-US" sz="1200" dirty="0"/>
                    </a:p>
                  </a:txBody>
                  <a:tcPr marL="23821" marR="23821" marT="11910" marB="1191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0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1905</Words>
  <Application>Microsoft Macintosh PowerPoint</Application>
  <PresentationFormat>화면 슬라이드 쇼(4:3)</PresentationFormat>
  <Paragraphs>613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나눔바른고딕 Light</vt:lpstr>
      <vt:lpstr>맑은 고딕</vt:lpstr>
      <vt:lpstr>Candara</vt:lpstr>
      <vt:lpstr>HelveticaNeue</vt:lpstr>
      <vt:lpstr>HY궁서</vt:lpstr>
      <vt:lpstr>Open Sans</vt:lpstr>
      <vt:lpstr>Tahoma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kay</dc:creator>
  <cp:lastModifiedBy>Sangyeol Lee</cp:lastModifiedBy>
  <cp:revision>25</cp:revision>
  <dcterms:created xsi:type="dcterms:W3CDTF">2016-05-14T01:17:42Z</dcterms:created>
  <dcterms:modified xsi:type="dcterms:W3CDTF">2016-05-28T05:07:56Z</dcterms:modified>
</cp:coreProperties>
</file>